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  <p:sldMasterId id="2147483674" r:id="rId2"/>
    <p:sldMasterId id="2147483701" r:id="rId3"/>
  </p:sldMasterIdLst>
  <p:notesMasterIdLst>
    <p:notesMasterId r:id="rId59"/>
  </p:notesMasterIdLst>
  <p:handoutMasterIdLst>
    <p:handoutMasterId r:id="rId60"/>
  </p:handoutMasterIdLst>
  <p:sldIdLst>
    <p:sldId id="567" r:id="rId4"/>
    <p:sldId id="742" r:id="rId5"/>
    <p:sldId id="743" r:id="rId6"/>
    <p:sldId id="744" r:id="rId7"/>
    <p:sldId id="745" r:id="rId8"/>
    <p:sldId id="746" r:id="rId9"/>
    <p:sldId id="747" r:id="rId10"/>
    <p:sldId id="748" r:id="rId11"/>
    <p:sldId id="749" r:id="rId12"/>
    <p:sldId id="750" r:id="rId13"/>
    <p:sldId id="751" r:id="rId14"/>
    <p:sldId id="752" r:id="rId15"/>
    <p:sldId id="753" r:id="rId16"/>
    <p:sldId id="754" r:id="rId17"/>
    <p:sldId id="755" r:id="rId18"/>
    <p:sldId id="756" r:id="rId19"/>
    <p:sldId id="757" r:id="rId20"/>
    <p:sldId id="797" r:id="rId21"/>
    <p:sldId id="758" r:id="rId22"/>
    <p:sldId id="759" r:id="rId23"/>
    <p:sldId id="760" r:id="rId24"/>
    <p:sldId id="762" r:id="rId25"/>
    <p:sldId id="763" r:id="rId26"/>
    <p:sldId id="764" r:id="rId27"/>
    <p:sldId id="765" r:id="rId28"/>
    <p:sldId id="766" r:id="rId29"/>
    <p:sldId id="767" r:id="rId30"/>
    <p:sldId id="771" r:id="rId31"/>
    <p:sldId id="796" r:id="rId32"/>
    <p:sldId id="768" r:id="rId33"/>
    <p:sldId id="769" r:id="rId34"/>
    <p:sldId id="770" r:id="rId35"/>
    <p:sldId id="741" r:id="rId36"/>
    <p:sldId id="774" r:id="rId37"/>
    <p:sldId id="775" r:id="rId38"/>
    <p:sldId id="776" r:id="rId39"/>
    <p:sldId id="777" r:id="rId40"/>
    <p:sldId id="778" r:id="rId41"/>
    <p:sldId id="779" r:id="rId42"/>
    <p:sldId id="780" r:id="rId43"/>
    <p:sldId id="781" r:id="rId44"/>
    <p:sldId id="782" r:id="rId45"/>
    <p:sldId id="783" r:id="rId46"/>
    <p:sldId id="784" r:id="rId47"/>
    <p:sldId id="785" r:id="rId48"/>
    <p:sldId id="786" r:id="rId49"/>
    <p:sldId id="787" r:id="rId50"/>
    <p:sldId id="794" r:id="rId51"/>
    <p:sldId id="788" r:id="rId52"/>
    <p:sldId id="789" r:id="rId53"/>
    <p:sldId id="790" r:id="rId54"/>
    <p:sldId id="791" r:id="rId55"/>
    <p:sldId id="792" r:id="rId56"/>
    <p:sldId id="793" r:id="rId57"/>
    <p:sldId id="795" r:id="rId58"/>
  </p:sldIdLst>
  <p:sldSz cx="9144000" cy="6858000" type="screen4x3"/>
  <p:notesSz cx="9283700" cy="6985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200">
          <p15:clr>
            <a:srgbClr val="A4A3A4"/>
          </p15:clr>
        </p15:guide>
        <p15:guide id="2" pos="292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FF"/>
    <a:srgbClr val="009900"/>
    <a:srgbClr val="0033CC"/>
    <a:srgbClr val="006600"/>
    <a:srgbClr val="960000"/>
    <a:srgbClr val="2A55D6"/>
    <a:srgbClr val="993300"/>
    <a:srgbClr val="649A6D"/>
    <a:srgbClr val="6ACE52"/>
    <a:srgbClr val="005EA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397" autoAdjust="0"/>
    <p:restoredTop sz="86535" autoAdjust="0"/>
  </p:normalViewPr>
  <p:slideViewPr>
    <p:cSldViewPr>
      <p:cViewPr varScale="1">
        <p:scale>
          <a:sx n="66" d="100"/>
          <a:sy n="66" d="100"/>
        </p:scale>
        <p:origin x="1725" y="55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0" d="100"/>
        <a:sy n="70" d="100"/>
      </p:scale>
      <p:origin x="0" y="0"/>
    </p:cViewPr>
  </p:sorterViewPr>
  <p:notesViewPr>
    <p:cSldViewPr>
      <p:cViewPr varScale="1">
        <p:scale>
          <a:sx n="101" d="100"/>
          <a:sy n="101" d="100"/>
        </p:scale>
        <p:origin x="-3228" y="-108"/>
      </p:cViewPr>
      <p:guideLst>
        <p:guide orient="horz" pos="2200"/>
        <p:guide pos="292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9" Type="http://schemas.openxmlformats.org/officeDocument/2006/relationships/slide" Target="slides/slide36.xml"/><Relationship Id="rId21" Type="http://schemas.openxmlformats.org/officeDocument/2006/relationships/slide" Target="slides/slide18.xml"/><Relationship Id="rId34" Type="http://schemas.openxmlformats.org/officeDocument/2006/relationships/slide" Target="slides/slide31.xml"/><Relationship Id="rId42" Type="http://schemas.openxmlformats.org/officeDocument/2006/relationships/slide" Target="slides/slide39.xml"/><Relationship Id="rId47" Type="http://schemas.openxmlformats.org/officeDocument/2006/relationships/slide" Target="slides/slide44.xml"/><Relationship Id="rId50" Type="http://schemas.openxmlformats.org/officeDocument/2006/relationships/slide" Target="slides/slide47.xml"/><Relationship Id="rId55" Type="http://schemas.openxmlformats.org/officeDocument/2006/relationships/slide" Target="slides/slide52.xml"/><Relationship Id="rId63" Type="http://schemas.openxmlformats.org/officeDocument/2006/relationships/theme" Target="theme/theme1.xml"/><Relationship Id="rId7" Type="http://schemas.openxmlformats.org/officeDocument/2006/relationships/slide" Target="slides/slide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41" Type="http://schemas.openxmlformats.org/officeDocument/2006/relationships/slide" Target="slides/slide38.xml"/><Relationship Id="rId54" Type="http://schemas.openxmlformats.org/officeDocument/2006/relationships/slide" Target="slides/slide51.xml"/><Relationship Id="rId62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slide" Target="slides/slide34.xml"/><Relationship Id="rId40" Type="http://schemas.openxmlformats.org/officeDocument/2006/relationships/slide" Target="slides/slide37.xml"/><Relationship Id="rId45" Type="http://schemas.openxmlformats.org/officeDocument/2006/relationships/slide" Target="slides/slide42.xml"/><Relationship Id="rId53" Type="http://schemas.openxmlformats.org/officeDocument/2006/relationships/slide" Target="slides/slide50.xml"/><Relationship Id="rId58" Type="http://schemas.openxmlformats.org/officeDocument/2006/relationships/slide" Target="slides/slide55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slide" Target="slides/slide33.xml"/><Relationship Id="rId49" Type="http://schemas.openxmlformats.org/officeDocument/2006/relationships/slide" Target="slides/slide46.xml"/><Relationship Id="rId57" Type="http://schemas.openxmlformats.org/officeDocument/2006/relationships/slide" Target="slides/slide54.xml"/><Relationship Id="rId61" Type="http://schemas.openxmlformats.org/officeDocument/2006/relationships/presProps" Target="pres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4" Type="http://schemas.openxmlformats.org/officeDocument/2006/relationships/slide" Target="slides/slide41.xml"/><Relationship Id="rId52" Type="http://schemas.openxmlformats.org/officeDocument/2006/relationships/slide" Target="slides/slide49.xml"/><Relationship Id="rId60" Type="http://schemas.openxmlformats.org/officeDocument/2006/relationships/handoutMaster" Target="handoutMasters/handout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slide" Target="slides/slide32.xml"/><Relationship Id="rId43" Type="http://schemas.openxmlformats.org/officeDocument/2006/relationships/slide" Target="slides/slide40.xml"/><Relationship Id="rId48" Type="http://schemas.openxmlformats.org/officeDocument/2006/relationships/slide" Target="slides/slide45.xml"/><Relationship Id="rId56" Type="http://schemas.openxmlformats.org/officeDocument/2006/relationships/slide" Target="slides/slide53.xml"/><Relationship Id="rId64" Type="http://schemas.openxmlformats.org/officeDocument/2006/relationships/tableStyles" Target="tableStyles.xml"/><Relationship Id="rId8" Type="http://schemas.openxmlformats.org/officeDocument/2006/relationships/slide" Target="slides/slide5.xml"/><Relationship Id="rId51" Type="http://schemas.openxmlformats.org/officeDocument/2006/relationships/slide" Target="slides/slide48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slide" Target="slides/slide35.xml"/><Relationship Id="rId46" Type="http://schemas.openxmlformats.org/officeDocument/2006/relationships/slide" Target="slides/slide43.xml"/><Relationship Id="rId59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22938" cy="349250"/>
          </a:xfrm>
          <a:prstGeom prst="rect">
            <a:avLst/>
          </a:prstGeom>
        </p:spPr>
        <p:txBody>
          <a:bodyPr vert="horz" lIns="92953" tIns="46477" rIns="92953" bIns="46477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58617" y="0"/>
            <a:ext cx="4022938" cy="349250"/>
          </a:xfrm>
          <a:prstGeom prst="rect">
            <a:avLst/>
          </a:prstGeom>
        </p:spPr>
        <p:txBody>
          <a:bodyPr vert="horz" lIns="92953" tIns="46477" rIns="92953" bIns="46477" rtlCol="0"/>
          <a:lstStyle>
            <a:lvl1pPr algn="r">
              <a:defRPr sz="1200"/>
            </a:lvl1pPr>
          </a:lstStyle>
          <a:p>
            <a:fld id="{AC167E78-EA36-40A1-A9A0-B443C6CB1F60}" type="datetimeFigureOut">
              <a:rPr lang="en-US" smtClean="0"/>
              <a:pPr/>
              <a:t>2/23/2020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634539"/>
            <a:ext cx="4022938" cy="349250"/>
          </a:xfrm>
          <a:prstGeom prst="rect">
            <a:avLst/>
          </a:prstGeom>
        </p:spPr>
        <p:txBody>
          <a:bodyPr vert="horz" lIns="92953" tIns="46477" rIns="92953" bIns="46477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58617" y="6634539"/>
            <a:ext cx="4022938" cy="349250"/>
          </a:xfrm>
          <a:prstGeom prst="rect">
            <a:avLst/>
          </a:prstGeom>
        </p:spPr>
        <p:txBody>
          <a:bodyPr vert="horz" lIns="92953" tIns="46477" rIns="92953" bIns="46477" rtlCol="0" anchor="b"/>
          <a:lstStyle>
            <a:lvl1pPr algn="r">
              <a:defRPr sz="1200"/>
            </a:lvl1pPr>
          </a:lstStyle>
          <a:p>
            <a:fld id="{1E401BE2-F7AC-4C50-A6E5-F6C806E13D7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96851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22938" cy="349250"/>
          </a:xfrm>
          <a:prstGeom prst="rect">
            <a:avLst/>
          </a:prstGeom>
        </p:spPr>
        <p:txBody>
          <a:bodyPr vert="horz" lIns="92953" tIns="46477" rIns="92953" bIns="46477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58617" y="0"/>
            <a:ext cx="4022938" cy="349250"/>
          </a:xfrm>
          <a:prstGeom prst="rect">
            <a:avLst/>
          </a:prstGeom>
        </p:spPr>
        <p:txBody>
          <a:bodyPr vert="horz" lIns="92953" tIns="46477" rIns="92953" bIns="46477" rtlCol="0"/>
          <a:lstStyle>
            <a:lvl1pPr algn="r">
              <a:defRPr sz="1200"/>
            </a:lvl1pPr>
          </a:lstStyle>
          <a:p>
            <a:fld id="{88D89EF4-2B2A-4F54-A6DD-1EB35DCF17B3}" type="datetimeFigureOut">
              <a:rPr lang="en-US" smtClean="0"/>
              <a:pPr/>
              <a:t>2/23/2020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95600" y="523875"/>
            <a:ext cx="3492500" cy="2619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53" tIns="46477" rIns="92953" bIns="46477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28370" y="3317877"/>
            <a:ext cx="7426960" cy="3143250"/>
          </a:xfrm>
          <a:prstGeom prst="rect">
            <a:avLst/>
          </a:prstGeom>
        </p:spPr>
        <p:txBody>
          <a:bodyPr vert="horz" lIns="92953" tIns="46477" rIns="92953" bIns="46477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634539"/>
            <a:ext cx="4022938" cy="349250"/>
          </a:xfrm>
          <a:prstGeom prst="rect">
            <a:avLst/>
          </a:prstGeom>
        </p:spPr>
        <p:txBody>
          <a:bodyPr vert="horz" lIns="92953" tIns="46477" rIns="92953" bIns="46477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58617" y="6634539"/>
            <a:ext cx="4022938" cy="349250"/>
          </a:xfrm>
          <a:prstGeom prst="rect">
            <a:avLst/>
          </a:prstGeom>
        </p:spPr>
        <p:txBody>
          <a:bodyPr vert="horz" lIns="92953" tIns="46477" rIns="92953" bIns="46477" rtlCol="0" anchor="b"/>
          <a:lstStyle>
            <a:lvl1pPr algn="r">
              <a:defRPr sz="1200"/>
            </a:lvl1pPr>
          </a:lstStyle>
          <a:p>
            <a:fld id="{AB959945-7217-484B-8E74-88DC87A74BB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07116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350123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1060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380267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16927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373125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004657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416901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020584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19287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357200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09978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43794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880294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997024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1722072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2010414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8967765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6643468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4805742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6190891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914066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86777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3649719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30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4110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31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5926605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5324659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33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4164233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34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9224789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35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3098934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36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3121070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37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3434499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38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7775736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39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156694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9897600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40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4584028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41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0490848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42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7921302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43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2913230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44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6294844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45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6642481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46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0504949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47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5788542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48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785567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49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71303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6339038"/>
      </p:ext>
    </p:extLst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50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4329906"/>
      </p:ext>
    </p:extLst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51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1610553"/>
      </p:ext>
    </p:extLst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52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443434"/>
      </p:ext>
    </p:extLst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53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5890016"/>
      </p:ext>
    </p:extLst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54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2781707"/>
      </p:ext>
    </p:extLst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55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675343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32669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47437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298633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59073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3"/>
          <p:cNvSpPr>
            <a:spLocks noChangeArrowheads="1"/>
          </p:cNvSpPr>
          <p:nvPr/>
        </p:nvSpPr>
        <p:spPr bwMode="auto">
          <a:xfrm>
            <a:off x="457200" y="1123950"/>
            <a:ext cx="8229600" cy="914400"/>
          </a:xfrm>
          <a:custGeom>
            <a:avLst/>
            <a:gdLst/>
            <a:ahLst/>
            <a:cxnLst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25400" cap="flat" cmpd="sng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457200" y="3371850"/>
            <a:ext cx="8229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Line 10"/>
          <p:cNvSpPr>
            <a:spLocks noChangeShapeType="1"/>
          </p:cNvSpPr>
          <p:nvPr userDrawn="1"/>
        </p:nvSpPr>
        <p:spPr bwMode="auto">
          <a:xfrm>
            <a:off x="8686800" y="2457450"/>
            <a:ext cx="0" cy="914400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137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524000"/>
            <a:ext cx="7924800" cy="17526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altLang="en-US"/>
              <a:t>Click to edit Master title style</a:t>
            </a:r>
          </a:p>
        </p:txBody>
      </p:sp>
      <p:sp>
        <p:nvSpPr>
          <p:cNvPr id="10137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5800" y="3581400"/>
            <a:ext cx="78486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 altLang="en-US"/>
              <a:t>Click to edit Master subtitle style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Garamond" pitchFamily="18" charset="0"/>
              </a:defRPr>
            </a:lvl1pPr>
          </a:lstStyle>
          <a:p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3638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/>
            </a:lvl1pPr>
          </a:lstStyle>
          <a:p>
            <a:fld id="{7341D3D9-3FE8-4025-BF66-8DAB1ABB951F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44DDA66-0DFC-412A-A4B0-EFE91F0913E7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86550" y="152400"/>
            <a:ext cx="2152650" cy="6096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8600" y="152400"/>
            <a:ext cx="6305550" cy="60960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D1F9A79-97CD-456A-8962-B51E5744B9CD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1D3D9-3FE8-4025-BF66-8DAB1ABB951F}" type="slidenum">
              <a:rPr lang="en-US" altLang="en-US" smtClean="0"/>
              <a:pPr/>
              <a:t>‹#›</a:t>
            </a:fld>
            <a:endParaRPr lang="en-US" altLang="en-US"/>
          </a:p>
        </p:txBody>
      </p:sp>
      <p:sp>
        <p:nvSpPr>
          <p:cNvPr id="7" name="Line 10"/>
          <p:cNvSpPr>
            <a:spLocks noChangeShapeType="1"/>
          </p:cNvSpPr>
          <p:nvPr userDrawn="1"/>
        </p:nvSpPr>
        <p:spPr bwMode="auto">
          <a:xfrm>
            <a:off x="8686800" y="2457450"/>
            <a:ext cx="0" cy="914400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40579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FEF5891-60A9-4DA4-8C9F-E9D9ADCD64CE}" type="datetimeFigureOut">
              <a:rPr lang="en-US" smtClean="0"/>
              <a:pPr/>
              <a:t>2/23/2020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5689688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1D3D9-3FE8-4025-BF66-8DAB1ABB951F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F5891-60A9-4DA4-8C9F-E9D9ADCD64CE}" type="datetimeFigureOut">
              <a:rPr lang="en-US" smtClean="0"/>
              <a:pPr/>
              <a:t>2/23/2020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000"/>
            </a:lvl1pPr>
          </a:lstStyle>
          <a:p>
            <a:fld id="{323594FA-E141-4234-AE05-360401972BE7}" type="slidenum">
              <a:rPr lang="en-US" altLang="en-US" smtClean="0"/>
              <a:pPr/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F5891-60A9-4DA4-8C9F-E9D9ADCD64CE}" type="datetimeFigureOut">
              <a:rPr lang="en-US" smtClean="0"/>
              <a:pPr/>
              <a:t>2/23/2020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00BD0-49BF-48FC-8114-37C1D4F5AB3D}" type="slidenum">
              <a:rPr lang="en-US" altLang="en-US" smtClean="0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hf hdr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F5891-60A9-4DA4-8C9F-E9D9ADCD64CE}" type="datetimeFigureOut">
              <a:rPr lang="en-US" smtClean="0"/>
              <a:pPr/>
              <a:t>2/23/2020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00BD0-49BF-48FC-8114-37C1D4F5AB3D}" type="slidenum">
              <a:rPr lang="en-US" altLang="en-US" smtClean="0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hf hdr="0" ftr="0" dt="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F5891-60A9-4DA4-8C9F-E9D9ADCD64CE}" type="datetimeFigureOut">
              <a:rPr lang="en-US" smtClean="0"/>
              <a:pPr/>
              <a:t>2/23/2020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00BD0-49BF-48FC-8114-37C1D4F5AB3D}" type="slidenum">
              <a:rPr lang="en-US" altLang="en-US" smtClean="0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hf hdr="0" ftr="0" dt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F5891-60A9-4DA4-8C9F-E9D9ADCD64CE}" type="datetimeFigureOut">
              <a:rPr lang="en-US" smtClean="0"/>
              <a:pPr/>
              <a:t>2/23/2020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00BD0-49BF-48FC-8114-37C1D4F5AB3D}" type="slidenum">
              <a:rPr lang="en-US" altLang="en-US" smtClean="0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23594FA-E141-4234-AE05-360401972BE7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F5891-60A9-4DA4-8C9F-E9D9ADCD64CE}" type="datetimeFigureOut">
              <a:rPr lang="en-US" smtClean="0"/>
              <a:pPr/>
              <a:t>2/23/2020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00BD0-49BF-48FC-8114-37C1D4F5AB3D}" type="slidenum">
              <a:rPr lang="en-US" altLang="en-US" smtClean="0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hf hdr="0" ftr="0" dt="0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F5891-60A9-4DA4-8C9F-E9D9ADCD64CE}" type="datetimeFigureOut">
              <a:rPr lang="en-US" smtClean="0"/>
              <a:pPr/>
              <a:t>2/23/2020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00BD0-49BF-48FC-8114-37C1D4F5AB3D}" type="slidenum">
              <a:rPr lang="en-US" altLang="en-US" smtClean="0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hf hdr="0" ftr="0" dt="0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F5891-60A9-4DA4-8C9F-E9D9ADCD64CE}" type="datetimeFigureOut">
              <a:rPr lang="en-US" smtClean="0"/>
              <a:pPr/>
              <a:t>2/23/2020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00BD0-49BF-48FC-8114-37C1D4F5AB3D}" type="slidenum">
              <a:rPr lang="en-US" altLang="en-US" smtClean="0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hf hdr="0" ftr="0" dt="0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F5891-60A9-4DA4-8C9F-E9D9ADCD64CE}" type="datetimeFigureOut">
              <a:rPr lang="en-US" smtClean="0"/>
              <a:pPr/>
              <a:t>2/23/2020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00BD0-49BF-48FC-8114-37C1D4F5AB3D}" type="slidenum">
              <a:rPr lang="en-US" altLang="en-US" smtClean="0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hf hdr="0" ftr="0" dt="0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F5891-60A9-4DA4-8C9F-E9D9ADCD64CE}" type="datetimeFigureOut">
              <a:rPr lang="en-US" smtClean="0"/>
              <a:pPr/>
              <a:t>2/23/2020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00BD0-49BF-48FC-8114-37C1D4F5AB3D}" type="slidenum">
              <a:rPr lang="en-US" altLang="en-US" smtClean="0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7AC7BA1-BEA2-40AF-9056-44DC8C985687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1371600"/>
            <a:ext cx="42291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1371600"/>
            <a:ext cx="42291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4D2BBBE-2A44-4D16-8758-0239282DCC58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5FD5635-BCCD-45D2-B61E-320731E13B17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18A7077-2B78-4FB5-8F56-24239751AEF0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E86574E-FA2E-425B-A84C-39F9592E9ECB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148CFD0-6DDB-45F0-A989-9F5CE648BC1E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E97B092-8552-4BA4-B0E1-CE51B98A2A2D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52400"/>
            <a:ext cx="8610600" cy="75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US" altLang="en-US" dirty="0"/>
          </a:p>
        </p:txBody>
      </p:sp>
      <p:sp>
        <p:nvSpPr>
          <p:cNvPr id="5123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8600" y="908720"/>
            <a:ext cx="8610600" cy="5339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US" altLang="en-US" dirty="0"/>
          </a:p>
        </p:txBody>
      </p:sp>
      <p:sp>
        <p:nvSpPr>
          <p:cNvPr id="100357" name="Rectangle 102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Garamond" pitchFamily="18" charset="0"/>
              </a:defRPr>
            </a:lvl1pPr>
          </a:lstStyle>
          <a:p>
            <a:endParaRPr lang="en-US" altLang="en-US"/>
          </a:p>
        </p:txBody>
      </p:sp>
      <p:sp>
        <p:nvSpPr>
          <p:cNvPr id="100358" name="Rectangle 103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600">
                <a:latin typeface="Garamond" pitchFamily="18" charset="0"/>
              </a:defRPr>
            </a:lvl1pPr>
          </a:lstStyle>
          <a:p>
            <a:fld id="{6F400BD0-49BF-48FC-8114-37C1D4F5AB3D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00360" name="Line 1032"/>
          <p:cNvSpPr>
            <a:spLocks noChangeShapeType="1"/>
          </p:cNvSpPr>
          <p:nvPr/>
        </p:nvSpPr>
        <p:spPr bwMode="auto">
          <a:xfrm>
            <a:off x="228600" y="6248400"/>
            <a:ext cx="8610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0361" name="Line 1033"/>
          <p:cNvSpPr>
            <a:spLocks noChangeShapeType="1"/>
          </p:cNvSpPr>
          <p:nvPr/>
        </p:nvSpPr>
        <p:spPr bwMode="auto">
          <a:xfrm>
            <a:off x="228600" y="914400"/>
            <a:ext cx="8610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/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669925" indent="-325438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q"/>
        <a:defRPr sz="2200">
          <a:solidFill>
            <a:schemeClr val="tx1"/>
          </a:solidFill>
          <a:latin typeface="+mn-lt"/>
        </a:defRPr>
      </a:lvl2pPr>
      <a:lvl3pPr marL="1022350" indent="-350838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3pPr>
      <a:lvl4pPr marL="1339850" indent="-315913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q"/>
        <a:defRPr>
          <a:solidFill>
            <a:schemeClr val="tx1"/>
          </a:solidFill>
          <a:latin typeface="+mn-lt"/>
        </a:defRPr>
      </a:lvl4pPr>
      <a:lvl5pPr marL="1681163" indent="-3397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5pPr>
      <a:lvl6pPr marL="2138363" indent="-3397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6pPr>
      <a:lvl7pPr marL="2595563" indent="-3397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7pPr>
      <a:lvl8pPr marL="3052763" indent="-3397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8pPr>
      <a:lvl9pPr marL="3509963" indent="-3397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52400"/>
            <a:ext cx="8610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5123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8600" y="1371600"/>
            <a:ext cx="86106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0357" name="Rectangle 102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Garamond" pitchFamily="18" charset="0"/>
              </a:defRPr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00358" name="Rectangle 103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600">
                <a:latin typeface="Garamond" pitchFamily="18" charset="0"/>
              </a:defRPr>
            </a:lvl1pPr>
          </a:lstStyle>
          <a:p>
            <a:fld id="{6F400BD0-49BF-48FC-8114-37C1D4F5AB3D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00360" name="Line 1032"/>
          <p:cNvSpPr>
            <a:spLocks noChangeShapeType="1"/>
          </p:cNvSpPr>
          <p:nvPr/>
        </p:nvSpPr>
        <p:spPr bwMode="auto">
          <a:xfrm>
            <a:off x="228600" y="6248400"/>
            <a:ext cx="8610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0361" name="Line 1033"/>
          <p:cNvSpPr>
            <a:spLocks noChangeShapeType="1"/>
          </p:cNvSpPr>
          <p:nvPr/>
        </p:nvSpPr>
        <p:spPr bwMode="auto">
          <a:xfrm>
            <a:off x="228600" y="914400"/>
            <a:ext cx="8610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</p:sldLayoutIdLst>
  <p:transition/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669925" indent="-32543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q"/>
        <a:defRPr sz="2200">
          <a:solidFill>
            <a:schemeClr val="tx1"/>
          </a:solidFill>
          <a:latin typeface="+mn-lt"/>
        </a:defRPr>
      </a:lvl2pPr>
      <a:lvl3pPr marL="1022350" indent="-35083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3pPr>
      <a:lvl4pPr marL="1339850" indent="-31591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q"/>
        <a:defRPr>
          <a:solidFill>
            <a:schemeClr val="tx1"/>
          </a:solidFill>
          <a:latin typeface="+mn-lt"/>
        </a:defRPr>
      </a:lvl4pPr>
      <a:lvl5pPr marL="1681163" indent="-33972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5pPr>
      <a:lvl6pPr marL="21383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6pPr>
      <a:lvl7pPr marL="25955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7pPr>
      <a:lvl8pPr marL="30527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8pPr>
      <a:lvl9pPr marL="35099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1048B6-75C2-4B3C-A1E9-A765E362A827}" type="datetimeFigureOut">
              <a:rPr lang="en-US" smtClean="0"/>
              <a:t>2/23/2020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400BD0-49BF-48FC-8114-37C1D4F5AB3D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4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5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5.xml"/><Relationship Id="rId6" Type="http://schemas.openxmlformats.org/officeDocument/2006/relationships/image" Target="../media/image9.emf"/><Relationship Id="rId5" Type="http://schemas.openxmlformats.org/officeDocument/2006/relationships/image" Target="../media/image8.emf"/><Relationship Id="rId4" Type="http://schemas.openxmlformats.org/officeDocument/2006/relationships/image" Target="../media/image7.e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5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5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5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5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5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5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5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5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5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5.xml"/><Relationship Id="rId4" Type="http://schemas.openxmlformats.org/officeDocument/2006/relationships/image" Target="../media/image13.png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5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5.xml"/><Relationship Id="rId4" Type="http://schemas.openxmlformats.org/officeDocument/2006/relationships/image" Target="../media/image5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5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5.xml"/><Relationship Id="rId4" Type="http://schemas.openxmlformats.org/officeDocument/2006/relationships/image" Target="../media/image16.e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5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5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5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15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14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15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15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15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15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15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5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15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15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15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15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15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15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15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15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15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5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15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15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15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15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15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5.xml"/><Relationship Id="rId4" Type="http://schemas.openxmlformats.org/officeDocument/2006/relationships/image" Target="../media/image4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053" y="609600"/>
            <a:ext cx="9091863" cy="2819400"/>
          </a:xfrm>
          <a:solidFill>
            <a:schemeClr val="bg1">
              <a:lumMod val="95000"/>
            </a:schemeClr>
          </a:solidFill>
        </p:spPr>
        <p:txBody>
          <a:bodyPr anchor="ctr" anchorCtr="0">
            <a:noAutofit/>
          </a:bodyPr>
          <a:lstStyle/>
          <a:p>
            <a:pPr fontAlgn="base"/>
            <a:r>
              <a:rPr lang="en-US" b="1" dirty="0"/>
              <a:t>CSC D70: </a:t>
            </a:r>
            <a:br>
              <a:rPr lang="en-US" b="1" dirty="0"/>
            </a:br>
            <a:r>
              <a:rPr lang="en-US" b="1" dirty="0"/>
              <a:t>Compiler Optimization</a:t>
            </a:r>
            <a:br>
              <a:rPr lang="en-US" b="1" dirty="0"/>
            </a:br>
            <a:r>
              <a:rPr lang="en-US" b="1" dirty="0"/>
              <a:t>Register Allocation</a:t>
            </a:r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>
            <a:off x="5905500" y="5414556"/>
            <a:ext cx="571500" cy="42705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sz="2200" dirty="0"/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A38BC0D9-9426-462E-A586-ED53F18E484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9600" y="3875481"/>
            <a:ext cx="8153400" cy="175260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Prof. Gennady </a:t>
            </a:r>
            <a:r>
              <a:rPr lang="en-US" dirty="0" err="1">
                <a:solidFill>
                  <a:srgbClr val="0000FF"/>
                </a:solidFill>
              </a:rPr>
              <a:t>Pekhimenko</a:t>
            </a:r>
            <a:endParaRPr lang="en-US" dirty="0">
              <a:solidFill>
                <a:srgbClr val="0000FF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University of Toronto</a:t>
            </a:r>
          </a:p>
          <a:p>
            <a:r>
              <a:rPr lang="en-US" dirty="0">
                <a:solidFill>
                  <a:schemeClr val="tx1"/>
                </a:solidFill>
              </a:rPr>
              <a:t>Winter 2020</a:t>
            </a:r>
            <a:endParaRPr lang="en-CA" dirty="0">
              <a:solidFill>
                <a:schemeClr val="tx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22584" y="6211669"/>
            <a:ext cx="86868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i="1" dirty="0">
                <a:solidFill>
                  <a:schemeClr val="tx2"/>
                </a:solidFill>
              </a:rPr>
              <a:t>The content of this lecture is adapted from the lectures of </a:t>
            </a:r>
          </a:p>
          <a:p>
            <a:pPr algn="ctr"/>
            <a:r>
              <a:rPr lang="en-US" b="1" i="1" dirty="0">
                <a:solidFill>
                  <a:schemeClr val="tx2"/>
                </a:solidFill>
              </a:rPr>
              <a:t>Todd Mowry and Phillip Gibbons</a:t>
            </a:r>
          </a:p>
        </p:txBody>
      </p:sp>
    </p:spTree>
    <p:extLst>
      <p:ext uri="{BB962C8B-B14F-4D97-AF65-F5344CB8AC3E}">
        <p14:creationId xmlns:p14="http://schemas.microsoft.com/office/powerpoint/2010/main" val="34008353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972"/>
    </mc:Choice>
    <mc:Fallback xmlns="">
      <p:transition spd="slow" advTm="2972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4139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Live Ranges and Merged Live Ranges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382000" cy="4983163"/>
          </a:xfrm>
        </p:spPr>
        <p:txBody>
          <a:bodyPr>
            <a:normAutofit/>
          </a:bodyPr>
          <a:lstStyle/>
          <a:p>
            <a:r>
              <a:rPr lang="en-US" sz="2600" b="1" dirty="0"/>
              <a:t>Motivation: to create an interference graph that is easier to color</a:t>
            </a:r>
          </a:p>
          <a:p>
            <a:pPr lvl="1"/>
            <a:r>
              <a:rPr lang="en-US" sz="2600" dirty="0"/>
              <a:t>Eliminate interference in a variable’s “dead” zones.</a:t>
            </a:r>
          </a:p>
          <a:p>
            <a:pPr lvl="1"/>
            <a:r>
              <a:rPr lang="en-US" sz="2600" dirty="0"/>
              <a:t>Increase flexibility in allocation: </a:t>
            </a:r>
          </a:p>
          <a:p>
            <a:pPr lvl="2"/>
            <a:r>
              <a:rPr lang="en-US" sz="2600" dirty="0"/>
              <a:t>can allocate same variable to different registers</a:t>
            </a:r>
          </a:p>
          <a:p>
            <a:r>
              <a:rPr lang="en-US" sz="2600" dirty="0"/>
              <a:t>A </a:t>
            </a:r>
            <a:r>
              <a:rPr lang="en-US" sz="2600" b="1" dirty="0">
                <a:solidFill>
                  <a:srgbClr val="0000FF"/>
                </a:solidFill>
              </a:rPr>
              <a:t>live range</a:t>
            </a:r>
            <a:r>
              <a:rPr lang="en-US" sz="2600" dirty="0"/>
              <a:t> consists of a definition and all the points in a program in which that definition is live. </a:t>
            </a:r>
          </a:p>
          <a:p>
            <a:pPr lvl="1"/>
            <a:r>
              <a:rPr lang="en-US" sz="2600" dirty="0"/>
              <a:t>How to compute a live range?</a:t>
            </a:r>
          </a:p>
          <a:p>
            <a:r>
              <a:rPr lang="en-US" sz="2600" dirty="0"/>
              <a:t>Two overlapping live ranges for the </a:t>
            </a:r>
            <a:r>
              <a:rPr lang="en-US" sz="2600" b="1" dirty="0">
                <a:solidFill>
                  <a:srgbClr val="0000FF"/>
                </a:solidFill>
              </a:rPr>
              <a:t>same</a:t>
            </a:r>
            <a:r>
              <a:rPr lang="en-US" sz="2600" dirty="0"/>
              <a:t> variable must be merged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10</a:t>
            </a:fld>
            <a:endParaRPr lang="en-US" dirty="0"/>
          </a:p>
        </p:txBody>
      </p:sp>
      <p:grpSp>
        <p:nvGrpSpPr>
          <p:cNvPr id="12" name="Group 11"/>
          <p:cNvGrpSpPr/>
          <p:nvPr/>
        </p:nvGrpSpPr>
        <p:grpSpPr>
          <a:xfrm>
            <a:off x="2849995" y="5540514"/>
            <a:ext cx="3169805" cy="1088886"/>
            <a:chOff x="2621395" y="4800600"/>
            <a:chExt cx="3169805" cy="1088886"/>
          </a:xfrm>
        </p:grpSpPr>
        <p:sp>
          <p:nvSpPr>
            <p:cNvPr id="7" name="TextBox 6"/>
            <p:cNvSpPr txBox="1"/>
            <p:nvPr/>
          </p:nvSpPr>
          <p:spPr>
            <a:xfrm>
              <a:off x="2621395" y="4800600"/>
              <a:ext cx="1104790" cy="353943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1700" b="1" dirty="0">
                  <a:latin typeface="Courier New" pitchFamily="49" charset="0"/>
                  <a:cs typeface="Courier New" pitchFamily="49" charset="0"/>
                </a:rPr>
                <a:t> a = … </a:t>
              </a: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4686410" y="4800600"/>
              <a:ext cx="1104790" cy="353943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1700" b="1" dirty="0">
                  <a:latin typeface="Courier New" pitchFamily="49" charset="0"/>
                  <a:cs typeface="Courier New" pitchFamily="49" charset="0"/>
                </a:rPr>
                <a:t> a = … </a:t>
              </a:r>
            </a:p>
          </p:txBody>
        </p:sp>
        <p:cxnSp>
          <p:nvCxnSpPr>
            <p:cNvPr id="9" name="Straight Arrow Connector 8"/>
            <p:cNvCxnSpPr>
              <a:stCxn id="7" idx="2"/>
              <a:endCxn id="11" idx="0"/>
            </p:cNvCxnSpPr>
            <p:nvPr/>
          </p:nvCxnSpPr>
          <p:spPr>
            <a:xfrm rot="16200000" flipH="1">
              <a:off x="3506631" y="4821702"/>
              <a:ext cx="381000" cy="1046682"/>
            </a:xfrm>
            <a:prstGeom prst="straightConnector1">
              <a:avLst/>
            </a:prstGeom>
            <a:ln w="22225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Arrow Connector 9"/>
            <p:cNvCxnSpPr>
              <a:stCxn id="8" idx="2"/>
              <a:endCxn id="11" idx="0"/>
            </p:cNvCxnSpPr>
            <p:nvPr/>
          </p:nvCxnSpPr>
          <p:spPr>
            <a:xfrm rot="5400000">
              <a:off x="4539139" y="4835877"/>
              <a:ext cx="381000" cy="1018333"/>
            </a:xfrm>
            <a:prstGeom prst="straightConnector1">
              <a:avLst/>
            </a:prstGeom>
            <a:ln w="22225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TextBox 10"/>
            <p:cNvSpPr txBox="1"/>
            <p:nvPr/>
          </p:nvSpPr>
          <p:spPr>
            <a:xfrm>
              <a:off x="3733800" y="5535543"/>
              <a:ext cx="973343" cy="353943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1700" b="1" dirty="0">
                  <a:latin typeface="Courier New" pitchFamily="49" charset="0"/>
                  <a:cs typeface="Courier New" pitchFamily="49" charset="0"/>
                </a:rPr>
                <a:t>… = a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3348484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194"/>
          <p:cNvGrpSpPr>
            <a:grpSpLocks/>
          </p:cNvGrpSpPr>
          <p:nvPr/>
        </p:nvGrpSpPr>
        <p:grpSpPr bwMode="auto">
          <a:xfrm>
            <a:off x="7086600" y="4191000"/>
            <a:ext cx="1417638" cy="685800"/>
            <a:chOff x="4512" y="2640"/>
            <a:chExt cx="893" cy="432"/>
          </a:xfrm>
        </p:grpSpPr>
        <p:sp>
          <p:nvSpPr>
            <p:cNvPr id="1121472" name="Oval 192"/>
            <p:cNvSpPr>
              <a:spLocks noChangeArrowheads="1"/>
            </p:cNvSpPr>
            <p:nvPr/>
          </p:nvSpPr>
          <p:spPr bwMode="auto">
            <a:xfrm>
              <a:off x="4512" y="2640"/>
              <a:ext cx="384" cy="432"/>
            </a:xfrm>
            <a:prstGeom prst="ellipse">
              <a:avLst/>
            </a:prstGeom>
            <a:solidFill>
              <a:srgbClr val="FFFF00">
                <a:alpha val="50000"/>
              </a:srgbClr>
            </a:solidFill>
            <a:ln w="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1121473" name="Text Box 193"/>
            <p:cNvSpPr txBox="1">
              <a:spLocks noChangeArrowheads="1"/>
            </p:cNvSpPr>
            <p:nvPr/>
          </p:nvSpPr>
          <p:spPr bwMode="auto">
            <a:xfrm>
              <a:off x="4944" y="2735"/>
              <a:ext cx="461" cy="213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600" dirty="0">
                  <a:solidFill>
                    <a:srgbClr val="FF3399"/>
                  </a:solidFill>
                  <a:latin typeface="Calibri"/>
                </a:rPr>
                <a:t>Merge</a:t>
              </a:r>
            </a:p>
          </p:txBody>
        </p:sp>
      </p:grpSp>
      <p:sp>
        <p:nvSpPr>
          <p:cNvPr id="3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2B482-879F-45DF-9309-6340CA52629E}" type="slidenum">
              <a:rPr lang="en-US"/>
              <a:pPr/>
              <a:t>11</a:t>
            </a:fld>
            <a:endParaRPr lang="en-US"/>
          </a:p>
        </p:txBody>
      </p:sp>
      <p:sp>
        <p:nvSpPr>
          <p:cNvPr id="11212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 (Revisited)</a:t>
            </a:r>
          </a:p>
        </p:txBody>
      </p:sp>
      <p:sp>
        <p:nvSpPr>
          <p:cNvPr id="1121289" name="Rectangle 9"/>
          <p:cNvSpPr>
            <a:spLocks noChangeArrowheads="1"/>
          </p:cNvSpPr>
          <p:nvPr/>
        </p:nvSpPr>
        <p:spPr bwMode="auto">
          <a:xfrm>
            <a:off x="4330700" y="4359275"/>
            <a:ext cx="1588" cy="12700"/>
          </a:xfrm>
          <a:prstGeom prst="rect">
            <a:avLst/>
          </a:pr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dirty="0">
              <a:latin typeface="Calibri"/>
            </a:endParaRPr>
          </a:p>
        </p:txBody>
      </p:sp>
      <p:sp>
        <p:nvSpPr>
          <p:cNvPr id="1121290" name="Rectangle 10"/>
          <p:cNvSpPr>
            <a:spLocks noChangeArrowheads="1"/>
          </p:cNvSpPr>
          <p:nvPr/>
        </p:nvSpPr>
        <p:spPr bwMode="auto">
          <a:xfrm>
            <a:off x="4826000" y="4625975"/>
            <a:ext cx="1588" cy="11113"/>
          </a:xfrm>
          <a:prstGeom prst="rect">
            <a:avLst/>
          </a:pr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dirty="0">
              <a:latin typeface="Calibri"/>
            </a:endParaRPr>
          </a:p>
        </p:txBody>
      </p:sp>
      <p:sp>
        <p:nvSpPr>
          <p:cNvPr id="1121301" name="Rectangle 21"/>
          <p:cNvSpPr>
            <a:spLocks noChangeArrowheads="1"/>
          </p:cNvSpPr>
          <p:nvPr/>
        </p:nvSpPr>
        <p:spPr bwMode="auto">
          <a:xfrm>
            <a:off x="4191000" y="4308475"/>
            <a:ext cx="1588" cy="12700"/>
          </a:xfrm>
          <a:prstGeom prst="rect">
            <a:avLst/>
          </a:pr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dirty="0">
              <a:latin typeface="Calibri"/>
            </a:endParaRPr>
          </a:p>
        </p:txBody>
      </p:sp>
      <p:sp>
        <p:nvSpPr>
          <p:cNvPr id="1121318" name="Rectangle 38"/>
          <p:cNvSpPr>
            <a:spLocks noChangeArrowheads="1"/>
          </p:cNvSpPr>
          <p:nvPr/>
        </p:nvSpPr>
        <p:spPr bwMode="auto">
          <a:xfrm>
            <a:off x="4229100" y="2265363"/>
            <a:ext cx="1588" cy="12700"/>
          </a:xfrm>
          <a:prstGeom prst="rect">
            <a:avLst/>
          </a:pr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dirty="0">
              <a:latin typeface="Calibri"/>
            </a:endParaRPr>
          </a:p>
        </p:txBody>
      </p:sp>
      <p:sp>
        <p:nvSpPr>
          <p:cNvPr id="1121319" name="Rectangle 39"/>
          <p:cNvSpPr>
            <a:spLocks noChangeArrowheads="1"/>
          </p:cNvSpPr>
          <p:nvPr/>
        </p:nvSpPr>
        <p:spPr bwMode="auto">
          <a:xfrm>
            <a:off x="3581400" y="2595563"/>
            <a:ext cx="1588" cy="12700"/>
          </a:xfrm>
          <a:prstGeom prst="rect">
            <a:avLst/>
          </a:pr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dirty="0">
              <a:latin typeface="Calibri"/>
            </a:endParaRPr>
          </a:p>
        </p:txBody>
      </p:sp>
      <p:sp>
        <p:nvSpPr>
          <p:cNvPr id="1121325" name="Rectangle 45"/>
          <p:cNvSpPr>
            <a:spLocks noChangeArrowheads="1"/>
          </p:cNvSpPr>
          <p:nvPr/>
        </p:nvSpPr>
        <p:spPr bwMode="auto">
          <a:xfrm>
            <a:off x="5041900" y="3444875"/>
            <a:ext cx="1588" cy="12700"/>
          </a:xfrm>
          <a:prstGeom prst="rect">
            <a:avLst/>
          </a:pr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dirty="0">
              <a:latin typeface="Calibri"/>
            </a:endParaRPr>
          </a:p>
        </p:txBody>
      </p:sp>
      <p:sp>
        <p:nvSpPr>
          <p:cNvPr id="1121326" name="Rectangle 46"/>
          <p:cNvSpPr>
            <a:spLocks noChangeArrowheads="1"/>
          </p:cNvSpPr>
          <p:nvPr/>
        </p:nvSpPr>
        <p:spPr bwMode="auto">
          <a:xfrm>
            <a:off x="4394200" y="3775075"/>
            <a:ext cx="1588" cy="12700"/>
          </a:xfrm>
          <a:prstGeom prst="rect">
            <a:avLst/>
          </a:pr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dirty="0">
              <a:latin typeface="Calibri"/>
            </a:endParaRPr>
          </a:p>
        </p:txBody>
      </p:sp>
      <p:sp>
        <p:nvSpPr>
          <p:cNvPr id="1121332" name="Rectangle 52"/>
          <p:cNvSpPr>
            <a:spLocks noChangeArrowheads="1"/>
          </p:cNvSpPr>
          <p:nvPr/>
        </p:nvSpPr>
        <p:spPr bwMode="auto">
          <a:xfrm>
            <a:off x="4254500" y="2265363"/>
            <a:ext cx="1588" cy="12700"/>
          </a:xfrm>
          <a:prstGeom prst="rect">
            <a:avLst/>
          </a:pr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dirty="0">
              <a:latin typeface="Calibri"/>
            </a:endParaRPr>
          </a:p>
        </p:txBody>
      </p:sp>
      <p:sp>
        <p:nvSpPr>
          <p:cNvPr id="1121333" name="Rectangle 53"/>
          <p:cNvSpPr>
            <a:spLocks noChangeArrowheads="1"/>
          </p:cNvSpPr>
          <p:nvPr/>
        </p:nvSpPr>
        <p:spPr bwMode="auto">
          <a:xfrm>
            <a:off x="4902200" y="2595563"/>
            <a:ext cx="1588" cy="12700"/>
          </a:xfrm>
          <a:prstGeom prst="rect">
            <a:avLst/>
          </a:pr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dirty="0">
              <a:latin typeface="Calibri"/>
            </a:endParaRPr>
          </a:p>
        </p:txBody>
      </p:sp>
      <p:sp>
        <p:nvSpPr>
          <p:cNvPr id="1121339" name="Rectangle 59"/>
          <p:cNvSpPr>
            <a:spLocks noChangeArrowheads="1"/>
          </p:cNvSpPr>
          <p:nvPr/>
        </p:nvSpPr>
        <p:spPr bwMode="auto">
          <a:xfrm>
            <a:off x="3467100" y="3444875"/>
            <a:ext cx="1588" cy="12700"/>
          </a:xfrm>
          <a:prstGeom prst="rect">
            <a:avLst/>
          </a:pr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dirty="0">
              <a:latin typeface="Calibri"/>
            </a:endParaRPr>
          </a:p>
        </p:txBody>
      </p:sp>
      <p:sp>
        <p:nvSpPr>
          <p:cNvPr id="1121340" name="Rectangle 60"/>
          <p:cNvSpPr>
            <a:spLocks noChangeArrowheads="1"/>
          </p:cNvSpPr>
          <p:nvPr/>
        </p:nvSpPr>
        <p:spPr bwMode="auto">
          <a:xfrm>
            <a:off x="4114800" y="3775075"/>
            <a:ext cx="1588" cy="12700"/>
          </a:xfrm>
          <a:prstGeom prst="rect">
            <a:avLst/>
          </a:pr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dirty="0">
              <a:latin typeface="Calibri"/>
            </a:endParaRPr>
          </a:p>
        </p:txBody>
      </p:sp>
      <p:sp>
        <p:nvSpPr>
          <p:cNvPr id="1121455" name="Text Box 175"/>
          <p:cNvSpPr txBox="1">
            <a:spLocks noChangeArrowheads="1"/>
          </p:cNvSpPr>
          <p:nvPr/>
        </p:nvSpPr>
        <p:spPr bwMode="auto">
          <a:xfrm>
            <a:off x="3733800" y="1528475"/>
            <a:ext cx="1160494" cy="584776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/>
            <a:r>
              <a:rPr lang="en-US" sz="1600" dirty="0">
                <a:latin typeface="Calibri"/>
              </a:rPr>
              <a:t>A = ...  (A</a:t>
            </a:r>
            <a:r>
              <a:rPr lang="en-US" sz="1600" baseline="-25000" dirty="0">
                <a:latin typeface="Calibri"/>
              </a:rPr>
              <a:t>1</a:t>
            </a:r>
            <a:r>
              <a:rPr lang="en-US" sz="1600" dirty="0">
                <a:latin typeface="Calibri"/>
              </a:rPr>
              <a:t>)</a:t>
            </a:r>
          </a:p>
          <a:p>
            <a:pPr algn="l"/>
            <a:r>
              <a:rPr lang="en-US" sz="1600" dirty="0">
                <a:latin typeface="Calibri"/>
              </a:rPr>
              <a:t>IF A </a:t>
            </a:r>
            <a:r>
              <a:rPr lang="en-US" sz="1600" dirty="0" err="1">
                <a:latin typeface="Calibri"/>
              </a:rPr>
              <a:t>goto</a:t>
            </a:r>
            <a:r>
              <a:rPr lang="en-US" sz="1600" dirty="0">
                <a:latin typeface="Calibri"/>
              </a:rPr>
              <a:t> L1</a:t>
            </a:r>
          </a:p>
        </p:txBody>
      </p:sp>
      <p:sp>
        <p:nvSpPr>
          <p:cNvPr id="1121456" name="Text Box 176"/>
          <p:cNvSpPr txBox="1">
            <a:spLocks noChangeArrowheads="1"/>
          </p:cNvSpPr>
          <p:nvPr/>
        </p:nvSpPr>
        <p:spPr bwMode="auto">
          <a:xfrm>
            <a:off x="5638800" y="2593528"/>
            <a:ext cx="1079208" cy="107721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/>
            <a:r>
              <a:rPr lang="en-US" sz="1600" dirty="0">
                <a:latin typeface="Calibri"/>
              </a:rPr>
              <a:t>L1:</a:t>
            </a:r>
          </a:p>
          <a:p>
            <a:pPr algn="l"/>
            <a:r>
              <a:rPr lang="en-US" sz="1600" dirty="0">
                <a:latin typeface="Calibri"/>
              </a:rPr>
              <a:t>C = ...  (C</a:t>
            </a:r>
            <a:r>
              <a:rPr lang="en-US" sz="1600" baseline="-25000" dirty="0">
                <a:latin typeface="Calibri"/>
              </a:rPr>
              <a:t>1</a:t>
            </a:r>
            <a:r>
              <a:rPr lang="en-US" sz="1600" dirty="0">
                <a:latin typeface="Calibri"/>
              </a:rPr>
              <a:t>)</a:t>
            </a:r>
          </a:p>
          <a:p>
            <a:pPr algn="l"/>
            <a:r>
              <a:rPr lang="en-US" sz="1600" dirty="0">
                <a:latin typeface="Calibri"/>
              </a:rPr>
              <a:t>    = A</a:t>
            </a:r>
          </a:p>
          <a:p>
            <a:pPr algn="l"/>
            <a:r>
              <a:rPr lang="en-US" sz="1600" dirty="0">
                <a:latin typeface="Calibri"/>
              </a:rPr>
              <a:t>D = ...  (D</a:t>
            </a:r>
            <a:r>
              <a:rPr lang="en-US" sz="1600" baseline="-25000" dirty="0">
                <a:latin typeface="Calibri"/>
              </a:rPr>
              <a:t>1</a:t>
            </a:r>
            <a:r>
              <a:rPr lang="en-US" sz="1600" dirty="0">
                <a:latin typeface="Calibri"/>
              </a:rPr>
              <a:t>) </a:t>
            </a:r>
          </a:p>
        </p:txBody>
      </p:sp>
      <p:sp>
        <p:nvSpPr>
          <p:cNvPr id="1121457" name="Text Box 177"/>
          <p:cNvSpPr txBox="1">
            <a:spLocks noChangeArrowheads="1"/>
          </p:cNvSpPr>
          <p:nvPr/>
        </p:nvSpPr>
        <p:spPr bwMode="auto">
          <a:xfrm>
            <a:off x="2133600" y="2518201"/>
            <a:ext cx="1057334" cy="83099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/>
            <a:r>
              <a:rPr lang="en-US" sz="1600" dirty="0">
                <a:latin typeface="Calibri"/>
              </a:rPr>
              <a:t>B = ...  (B</a:t>
            </a:r>
            <a:r>
              <a:rPr lang="en-US" sz="1600" baseline="-25000" dirty="0">
                <a:latin typeface="Calibri"/>
              </a:rPr>
              <a:t>1</a:t>
            </a:r>
            <a:r>
              <a:rPr lang="en-US" sz="1600" dirty="0">
                <a:latin typeface="Calibri"/>
              </a:rPr>
              <a:t>)</a:t>
            </a:r>
          </a:p>
          <a:p>
            <a:pPr algn="l"/>
            <a:r>
              <a:rPr lang="en-US" sz="1600" dirty="0">
                <a:latin typeface="Calibri"/>
              </a:rPr>
              <a:t>   = A</a:t>
            </a:r>
          </a:p>
          <a:p>
            <a:pPr algn="l"/>
            <a:r>
              <a:rPr lang="en-US" sz="1600" dirty="0">
                <a:latin typeface="Calibri"/>
              </a:rPr>
              <a:t>D = B  (D</a:t>
            </a:r>
            <a:r>
              <a:rPr lang="en-US" sz="1600" baseline="-25000" dirty="0">
                <a:latin typeface="Calibri"/>
              </a:rPr>
              <a:t>2</a:t>
            </a:r>
            <a:r>
              <a:rPr lang="en-US" sz="1600" dirty="0">
                <a:latin typeface="Calibri"/>
              </a:rPr>
              <a:t>) </a:t>
            </a:r>
          </a:p>
        </p:txBody>
      </p:sp>
      <p:sp>
        <p:nvSpPr>
          <p:cNvPr id="1121458" name="Text Box 178"/>
          <p:cNvSpPr txBox="1">
            <a:spLocks noChangeArrowheads="1"/>
          </p:cNvSpPr>
          <p:nvPr/>
        </p:nvSpPr>
        <p:spPr bwMode="auto">
          <a:xfrm>
            <a:off x="4038600" y="4348748"/>
            <a:ext cx="1034692" cy="338554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/>
            <a:r>
              <a:rPr lang="en-US" sz="1600" dirty="0">
                <a:latin typeface="Calibri"/>
              </a:rPr>
              <a:t>A = 2  (A</a:t>
            </a:r>
            <a:r>
              <a:rPr lang="en-US" sz="1600" baseline="-25000" dirty="0">
                <a:latin typeface="Calibri"/>
              </a:rPr>
              <a:t>2</a:t>
            </a:r>
            <a:r>
              <a:rPr lang="en-US" sz="1600" dirty="0">
                <a:latin typeface="Calibri"/>
              </a:rPr>
              <a:t>)</a:t>
            </a:r>
          </a:p>
        </p:txBody>
      </p:sp>
      <p:sp>
        <p:nvSpPr>
          <p:cNvPr id="1121459" name="Text Box 179"/>
          <p:cNvSpPr txBox="1">
            <a:spLocks noChangeArrowheads="1"/>
          </p:cNvSpPr>
          <p:nvPr/>
        </p:nvSpPr>
        <p:spPr bwMode="auto">
          <a:xfrm>
            <a:off x="5562600" y="5338475"/>
            <a:ext cx="599643" cy="584776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/>
            <a:r>
              <a:rPr lang="en-US" sz="1600" dirty="0">
                <a:latin typeface="Calibri"/>
              </a:rPr>
              <a:t>   = A</a:t>
            </a:r>
          </a:p>
          <a:p>
            <a:pPr algn="l"/>
            <a:r>
              <a:rPr lang="en-US" sz="1600" dirty="0">
                <a:latin typeface="Calibri"/>
              </a:rPr>
              <a:t>ret D</a:t>
            </a:r>
          </a:p>
        </p:txBody>
      </p:sp>
      <p:sp>
        <p:nvSpPr>
          <p:cNvPr id="1121460" name="Line 180"/>
          <p:cNvSpPr>
            <a:spLocks noChangeShapeType="1"/>
          </p:cNvSpPr>
          <p:nvPr/>
        </p:nvSpPr>
        <p:spPr bwMode="auto">
          <a:xfrm flipH="1">
            <a:off x="3352800" y="2133600"/>
            <a:ext cx="990600" cy="381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/>
            </a:endParaRPr>
          </a:p>
        </p:txBody>
      </p:sp>
      <p:sp>
        <p:nvSpPr>
          <p:cNvPr id="1121461" name="Line 181"/>
          <p:cNvSpPr>
            <a:spLocks noChangeShapeType="1"/>
          </p:cNvSpPr>
          <p:nvPr/>
        </p:nvSpPr>
        <p:spPr bwMode="auto">
          <a:xfrm>
            <a:off x="4343400" y="2133600"/>
            <a:ext cx="1295400" cy="4572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/>
            </a:endParaRPr>
          </a:p>
        </p:txBody>
      </p:sp>
      <p:sp>
        <p:nvSpPr>
          <p:cNvPr id="1121462" name="Line 182"/>
          <p:cNvSpPr>
            <a:spLocks noChangeShapeType="1"/>
          </p:cNvSpPr>
          <p:nvPr/>
        </p:nvSpPr>
        <p:spPr bwMode="auto">
          <a:xfrm>
            <a:off x="2743200" y="3352800"/>
            <a:ext cx="1295400" cy="990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/>
            </a:endParaRPr>
          </a:p>
        </p:txBody>
      </p:sp>
      <p:sp>
        <p:nvSpPr>
          <p:cNvPr id="1121463" name="Line 183"/>
          <p:cNvSpPr>
            <a:spLocks noChangeShapeType="1"/>
          </p:cNvSpPr>
          <p:nvPr/>
        </p:nvSpPr>
        <p:spPr bwMode="auto">
          <a:xfrm flipH="1">
            <a:off x="5181600" y="3657600"/>
            <a:ext cx="1066800" cy="685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/>
            </a:endParaRPr>
          </a:p>
        </p:txBody>
      </p:sp>
      <p:sp>
        <p:nvSpPr>
          <p:cNvPr id="1121464" name="Line 184"/>
          <p:cNvSpPr>
            <a:spLocks noChangeShapeType="1"/>
          </p:cNvSpPr>
          <p:nvPr/>
        </p:nvSpPr>
        <p:spPr bwMode="auto">
          <a:xfrm>
            <a:off x="4572000" y="4724400"/>
            <a:ext cx="990600" cy="609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/>
            </a:endParaRPr>
          </a:p>
        </p:txBody>
      </p:sp>
      <p:grpSp>
        <p:nvGrpSpPr>
          <p:cNvPr id="2" name="Group 191"/>
          <p:cNvGrpSpPr>
            <a:grpSpLocks/>
          </p:cNvGrpSpPr>
          <p:nvPr/>
        </p:nvGrpSpPr>
        <p:grpSpPr bwMode="auto">
          <a:xfrm>
            <a:off x="152400" y="1139825"/>
            <a:ext cx="8753476" cy="4624388"/>
            <a:chOff x="96" y="718"/>
            <a:chExt cx="5514" cy="2913"/>
          </a:xfrm>
        </p:grpSpPr>
        <p:sp>
          <p:nvSpPr>
            <p:cNvPr id="1121465" name="Text Box 185"/>
            <p:cNvSpPr txBox="1">
              <a:spLocks noChangeArrowheads="1"/>
            </p:cNvSpPr>
            <p:nvPr/>
          </p:nvSpPr>
          <p:spPr bwMode="auto">
            <a:xfrm>
              <a:off x="3264" y="862"/>
              <a:ext cx="924" cy="523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l"/>
              <a:r>
                <a:rPr lang="en-US" sz="1600" dirty="0">
                  <a:solidFill>
                    <a:srgbClr val="0000FF"/>
                  </a:solidFill>
                  <a:latin typeface="Calibri"/>
                </a:rPr>
                <a:t>{}</a:t>
              </a:r>
              <a:r>
                <a:rPr lang="en-US" sz="1600" dirty="0">
                  <a:latin typeface="Calibri"/>
                </a:rPr>
                <a:t>	</a:t>
              </a:r>
              <a:r>
                <a:rPr lang="en-US" sz="1600" dirty="0">
                  <a:solidFill>
                    <a:srgbClr val="00B050"/>
                  </a:solidFill>
                  <a:latin typeface="Calibri"/>
                </a:rPr>
                <a:t>{}</a:t>
              </a:r>
            </a:p>
            <a:p>
              <a:pPr algn="l"/>
              <a:r>
                <a:rPr lang="en-US" sz="1600" dirty="0">
                  <a:solidFill>
                    <a:srgbClr val="0000FF"/>
                  </a:solidFill>
                  <a:latin typeface="Calibri"/>
                </a:rPr>
                <a:t>{A}</a:t>
              </a:r>
              <a:r>
                <a:rPr lang="en-US" sz="1600" dirty="0">
                  <a:latin typeface="Calibri"/>
                </a:rPr>
                <a:t>	</a:t>
              </a:r>
              <a:r>
                <a:rPr lang="en-US" sz="1600" dirty="0">
                  <a:solidFill>
                    <a:srgbClr val="00B050"/>
                  </a:solidFill>
                  <a:latin typeface="Calibri"/>
                </a:rPr>
                <a:t>{A</a:t>
              </a:r>
              <a:r>
                <a:rPr lang="en-US" sz="1600" baseline="-25000" dirty="0">
                  <a:solidFill>
                    <a:srgbClr val="00B050"/>
                  </a:solidFill>
                  <a:latin typeface="Calibri"/>
                </a:rPr>
                <a:t>1</a:t>
              </a:r>
              <a:r>
                <a:rPr lang="en-US" sz="1600" dirty="0">
                  <a:solidFill>
                    <a:srgbClr val="00B050"/>
                  </a:solidFill>
                  <a:latin typeface="Calibri"/>
                </a:rPr>
                <a:t>}</a:t>
              </a:r>
            </a:p>
            <a:p>
              <a:pPr algn="l"/>
              <a:r>
                <a:rPr lang="en-US" sz="1600" dirty="0">
                  <a:solidFill>
                    <a:srgbClr val="0000FF"/>
                  </a:solidFill>
                  <a:latin typeface="Calibri"/>
                </a:rPr>
                <a:t>{A}</a:t>
              </a:r>
              <a:r>
                <a:rPr lang="en-US" sz="1600" dirty="0">
                  <a:latin typeface="Calibri"/>
                </a:rPr>
                <a:t>	</a:t>
              </a:r>
              <a:r>
                <a:rPr lang="en-US" sz="1600" dirty="0">
                  <a:solidFill>
                    <a:srgbClr val="00B050"/>
                  </a:solidFill>
                  <a:latin typeface="Calibri"/>
                </a:rPr>
                <a:t>{A</a:t>
              </a:r>
              <a:r>
                <a:rPr lang="en-US" sz="1600" baseline="-25000" dirty="0">
                  <a:solidFill>
                    <a:srgbClr val="00B050"/>
                  </a:solidFill>
                  <a:latin typeface="Calibri"/>
                </a:rPr>
                <a:t>1</a:t>
              </a:r>
              <a:r>
                <a:rPr lang="en-US" sz="1600" dirty="0">
                  <a:solidFill>
                    <a:srgbClr val="00B050"/>
                  </a:solidFill>
                  <a:latin typeface="Calibri"/>
                </a:rPr>
                <a:t>}</a:t>
              </a:r>
            </a:p>
          </p:txBody>
        </p:sp>
        <p:sp>
          <p:nvSpPr>
            <p:cNvPr id="1121466" name="Text Box 186"/>
            <p:cNvSpPr txBox="1">
              <a:spLocks noChangeArrowheads="1"/>
            </p:cNvSpPr>
            <p:nvPr/>
          </p:nvSpPr>
          <p:spPr bwMode="auto">
            <a:xfrm>
              <a:off x="96" y="1534"/>
              <a:ext cx="1207" cy="679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l"/>
              <a:r>
                <a:rPr lang="en-US" sz="1600" dirty="0">
                  <a:solidFill>
                    <a:srgbClr val="0000FF"/>
                  </a:solidFill>
                  <a:latin typeface="Calibri"/>
                </a:rPr>
                <a:t>{A}</a:t>
              </a:r>
              <a:r>
                <a:rPr lang="en-US" sz="1600" dirty="0">
                  <a:latin typeface="Calibri"/>
                </a:rPr>
                <a:t>	</a:t>
              </a:r>
              <a:r>
                <a:rPr lang="en-US" sz="1600" dirty="0">
                  <a:solidFill>
                    <a:srgbClr val="00B050"/>
                  </a:solidFill>
                  <a:latin typeface="Calibri"/>
                </a:rPr>
                <a:t>{A</a:t>
              </a:r>
              <a:r>
                <a:rPr lang="en-US" sz="1600" baseline="-25000" dirty="0">
                  <a:solidFill>
                    <a:srgbClr val="00B050"/>
                  </a:solidFill>
                  <a:latin typeface="Calibri"/>
                </a:rPr>
                <a:t>1</a:t>
              </a:r>
              <a:r>
                <a:rPr lang="en-US" sz="1600" dirty="0">
                  <a:solidFill>
                    <a:srgbClr val="00B050"/>
                  </a:solidFill>
                  <a:latin typeface="Calibri"/>
                </a:rPr>
                <a:t>}</a:t>
              </a:r>
            </a:p>
            <a:p>
              <a:pPr algn="l"/>
              <a:r>
                <a:rPr lang="en-US" sz="1600" dirty="0">
                  <a:solidFill>
                    <a:srgbClr val="0000FF"/>
                  </a:solidFill>
                  <a:latin typeface="Calibri"/>
                </a:rPr>
                <a:t>{A,B}</a:t>
              </a:r>
              <a:r>
                <a:rPr lang="en-US" sz="1600" dirty="0">
                  <a:latin typeface="Calibri"/>
                </a:rPr>
                <a:t>	</a:t>
              </a:r>
              <a:r>
                <a:rPr lang="en-US" sz="1600" dirty="0">
                  <a:solidFill>
                    <a:srgbClr val="00B050"/>
                  </a:solidFill>
                  <a:latin typeface="Calibri"/>
                </a:rPr>
                <a:t>{A</a:t>
              </a:r>
              <a:r>
                <a:rPr lang="en-US" sz="1600" baseline="-25000" dirty="0">
                  <a:solidFill>
                    <a:srgbClr val="00B050"/>
                  </a:solidFill>
                  <a:latin typeface="Calibri"/>
                </a:rPr>
                <a:t>1</a:t>
              </a:r>
              <a:r>
                <a:rPr lang="en-US" sz="1600" dirty="0">
                  <a:solidFill>
                    <a:srgbClr val="00B050"/>
                  </a:solidFill>
                  <a:latin typeface="Calibri"/>
                </a:rPr>
                <a:t>,B</a:t>
              </a:r>
              <a:r>
                <a:rPr lang="en-US" sz="1600" baseline="-25000" dirty="0">
                  <a:solidFill>
                    <a:srgbClr val="00B050"/>
                  </a:solidFill>
                  <a:latin typeface="Calibri"/>
                </a:rPr>
                <a:t>1</a:t>
              </a:r>
              <a:r>
                <a:rPr lang="en-US" sz="1600" dirty="0">
                  <a:solidFill>
                    <a:srgbClr val="00B050"/>
                  </a:solidFill>
                  <a:latin typeface="Calibri"/>
                </a:rPr>
                <a:t>}</a:t>
              </a:r>
            </a:p>
            <a:p>
              <a:pPr algn="l"/>
              <a:r>
                <a:rPr lang="en-US" sz="1600" dirty="0">
                  <a:solidFill>
                    <a:srgbClr val="0000FF"/>
                  </a:solidFill>
                  <a:latin typeface="Calibri"/>
                </a:rPr>
                <a:t>{B}</a:t>
              </a:r>
              <a:r>
                <a:rPr lang="en-US" sz="1600" dirty="0">
                  <a:latin typeface="Calibri"/>
                </a:rPr>
                <a:t>	</a:t>
              </a:r>
              <a:r>
                <a:rPr lang="en-US" sz="1600" dirty="0">
                  <a:solidFill>
                    <a:srgbClr val="00B050"/>
                  </a:solidFill>
                  <a:latin typeface="Calibri"/>
                </a:rPr>
                <a:t>{A</a:t>
              </a:r>
              <a:r>
                <a:rPr lang="en-US" sz="1600" baseline="-25000" dirty="0">
                  <a:solidFill>
                    <a:srgbClr val="00B050"/>
                  </a:solidFill>
                  <a:latin typeface="Calibri"/>
                </a:rPr>
                <a:t>1</a:t>
              </a:r>
              <a:r>
                <a:rPr lang="en-US" sz="1600" dirty="0">
                  <a:solidFill>
                    <a:srgbClr val="00B050"/>
                  </a:solidFill>
                  <a:latin typeface="Calibri"/>
                </a:rPr>
                <a:t>,B</a:t>
              </a:r>
              <a:r>
                <a:rPr lang="en-US" sz="1600" baseline="-25000" dirty="0">
                  <a:solidFill>
                    <a:srgbClr val="00B050"/>
                  </a:solidFill>
                  <a:latin typeface="Calibri"/>
                </a:rPr>
                <a:t>1</a:t>
              </a:r>
              <a:r>
                <a:rPr lang="en-US" sz="1600" dirty="0">
                  <a:solidFill>
                    <a:srgbClr val="00B050"/>
                  </a:solidFill>
                  <a:latin typeface="Calibri"/>
                </a:rPr>
                <a:t>}</a:t>
              </a:r>
            </a:p>
            <a:p>
              <a:pPr algn="l"/>
              <a:r>
                <a:rPr lang="en-US" sz="1600" dirty="0">
                  <a:solidFill>
                    <a:srgbClr val="0000FF"/>
                  </a:solidFill>
                  <a:latin typeface="Calibri"/>
                </a:rPr>
                <a:t>{D}</a:t>
              </a:r>
              <a:r>
                <a:rPr lang="en-US" sz="1600" dirty="0">
                  <a:latin typeface="Calibri"/>
                </a:rPr>
                <a:t>	</a:t>
              </a:r>
              <a:r>
                <a:rPr lang="en-US" sz="1600" dirty="0">
                  <a:solidFill>
                    <a:srgbClr val="00B050"/>
                  </a:solidFill>
                  <a:latin typeface="Calibri"/>
                </a:rPr>
                <a:t>{A</a:t>
              </a:r>
              <a:r>
                <a:rPr lang="en-US" sz="1600" baseline="-25000" dirty="0">
                  <a:solidFill>
                    <a:srgbClr val="00B050"/>
                  </a:solidFill>
                  <a:latin typeface="Calibri"/>
                </a:rPr>
                <a:t>1</a:t>
              </a:r>
              <a:r>
                <a:rPr lang="en-US" sz="1600" dirty="0">
                  <a:solidFill>
                    <a:srgbClr val="00B050"/>
                  </a:solidFill>
                  <a:latin typeface="Calibri"/>
                </a:rPr>
                <a:t>,B</a:t>
              </a:r>
              <a:r>
                <a:rPr lang="en-US" sz="1600" baseline="-25000" dirty="0">
                  <a:solidFill>
                    <a:srgbClr val="00B050"/>
                  </a:solidFill>
                  <a:latin typeface="Calibri"/>
                </a:rPr>
                <a:t>1</a:t>
              </a:r>
              <a:r>
                <a:rPr lang="en-US" sz="1600" dirty="0">
                  <a:solidFill>
                    <a:srgbClr val="00B050"/>
                  </a:solidFill>
                  <a:latin typeface="Calibri"/>
                </a:rPr>
                <a:t>,D</a:t>
              </a:r>
              <a:r>
                <a:rPr lang="en-US" sz="1600" baseline="-25000" dirty="0">
                  <a:solidFill>
                    <a:srgbClr val="00B050"/>
                  </a:solidFill>
                  <a:latin typeface="Calibri"/>
                </a:rPr>
                <a:t>2</a:t>
              </a:r>
              <a:r>
                <a:rPr lang="en-US" sz="1600" dirty="0">
                  <a:solidFill>
                    <a:srgbClr val="00B050"/>
                  </a:solidFill>
                  <a:latin typeface="Calibri"/>
                </a:rPr>
                <a:t>}</a:t>
              </a:r>
            </a:p>
          </p:txBody>
        </p:sp>
        <p:sp>
          <p:nvSpPr>
            <p:cNvPr id="1121467" name="Text Box 187"/>
            <p:cNvSpPr txBox="1">
              <a:spLocks noChangeArrowheads="1"/>
            </p:cNvSpPr>
            <p:nvPr/>
          </p:nvSpPr>
          <p:spPr bwMode="auto">
            <a:xfrm>
              <a:off x="288" y="718"/>
              <a:ext cx="1328" cy="407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l"/>
              <a:r>
                <a:rPr lang="en-US" sz="1800" dirty="0">
                  <a:solidFill>
                    <a:srgbClr val="0000FF"/>
                  </a:solidFill>
                  <a:latin typeface="Calibri"/>
                </a:rPr>
                <a:t>Live Variables</a:t>
              </a:r>
            </a:p>
            <a:p>
              <a:pPr algn="l"/>
              <a:r>
                <a:rPr lang="en-US" sz="1800" dirty="0">
                  <a:solidFill>
                    <a:srgbClr val="00B050"/>
                  </a:solidFill>
                  <a:latin typeface="Calibri"/>
                </a:rPr>
                <a:t>Reaching Definitions</a:t>
              </a:r>
            </a:p>
          </p:txBody>
        </p:sp>
        <p:sp>
          <p:nvSpPr>
            <p:cNvPr id="1121468" name="Text Box 188"/>
            <p:cNvSpPr txBox="1">
              <a:spLocks noChangeArrowheads="1"/>
            </p:cNvSpPr>
            <p:nvPr/>
          </p:nvSpPr>
          <p:spPr bwMode="auto">
            <a:xfrm>
              <a:off x="4368" y="1678"/>
              <a:ext cx="1242" cy="679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l"/>
              <a:r>
                <a:rPr lang="en-US" sz="1600" dirty="0">
                  <a:solidFill>
                    <a:srgbClr val="0000FF"/>
                  </a:solidFill>
                  <a:latin typeface="Calibri"/>
                </a:rPr>
                <a:t>{A}</a:t>
              </a:r>
              <a:r>
                <a:rPr lang="en-US" sz="1600" dirty="0">
                  <a:latin typeface="Calibri"/>
                </a:rPr>
                <a:t>	</a:t>
              </a:r>
              <a:r>
                <a:rPr lang="en-US" sz="1600" dirty="0">
                  <a:solidFill>
                    <a:srgbClr val="00B050"/>
                  </a:solidFill>
                  <a:latin typeface="Calibri"/>
                </a:rPr>
                <a:t>{A</a:t>
              </a:r>
              <a:r>
                <a:rPr lang="en-US" sz="1600" baseline="-25000" dirty="0">
                  <a:solidFill>
                    <a:srgbClr val="00B050"/>
                  </a:solidFill>
                  <a:latin typeface="Calibri"/>
                </a:rPr>
                <a:t>1</a:t>
              </a:r>
              <a:r>
                <a:rPr lang="en-US" sz="1600" dirty="0">
                  <a:solidFill>
                    <a:srgbClr val="00B050"/>
                  </a:solidFill>
                  <a:latin typeface="Calibri"/>
                </a:rPr>
                <a:t>}</a:t>
              </a:r>
            </a:p>
            <a:p>
              <a:pPr algn="l"/>
              <a:r>
                <a:rPr lang="en-US" sz="1600" dirty="0">
                  <a:solidFill>
                    <a:srgbClr val="0000FF"/>
                  </a:solidFill>
                  <a:latin typeface="Calibri"/>
                </a:rPr>
                <a:t>{A,C}</a:t>
              </a:r>
              <a:r>
                <a:rPr lang="en-US" sz="1600" dirty="0">
                  <a:latin typeface="Calibri"/>
                </a:rPr>
                <a:t>	</a:t>
              </a:r>
              <a:r>
                <a:rPr lang="en-US" sz="1600" dirty="0">
                  <a:solidFill>
                    <a:srgbClr val="00B050"/>
                  </a:solidFill>
                  <a:latin typeface="Calibri"/>
                </a:rPr>
                <a:t>{A</a:t>
              </a:r>
              <a:r>
                <a:rPr lang="en-US" sz="1600" baseline="-25000" dirty="0">
                  <a:solidFill>
                    <a:srgbClr val="00B050"/>
                  </a:solidFill>
                  <a:latin typeface="Calibri"/>
                </a:rPr>
                <a:t>1</a:t>
              </a:r>
              <a:r>
                <a:rPr lang="en-US" sz="1600" dirty="0">
                  <a:solidFill>
                    <a:srgbClr val="00B050"/>
                  </a:solidFill>
                  <a:latin typeface="Calibri"/>
                </a:rPr>
                <a:t>,C</a:t>
              </a:r>
              <a:r>
                <a:rPr lang="en-US" sz="1600" baseline="-25000" dirty="0">
                  <a:solidFill>
                    <a:srgbClr val="00B050"/>
                  </a:solidFill>
                  <a:latin typeface="Calibri"/>
                </a:rPr>
                <a:t>1</a:t>
              </a:r>
              <a:r>
                <a:rPr lang="en-US" sz="1600" dirty="0">
                  <a:solidFill>
                    <a:srgbClr val="00B050"/>
                  </a:solidFill>
                  <a:latin typeface="Calibri"/>
                </a:rPr>
                <a:t>}</a:t>
              </a:r>
            </a:p>
            <a:p>
              <a:pPr algn="l"/>
              <a:r>
                <a:rPr lang="en-US" sz="1600" dirty="0">
                  <a:solidFill>
                    <a:srgbClr val="0000FF"/>
                  </a:solidFill>
                  <a:latin typeface="Calibri"/>
                </a:rPr>
                <a:t>{C}</a:t>
              </a:r>
              <a:r>
                <a:rPr lang="en-US" sz="1600" dirty="0">
                  <a:latin typeface="Calibri"/>
                </a:rPr>
                <a:t>	</a:t>
              </a:r>
              <a:r>
                <a:rPr lang="en-US" sz="1600" dirty="0">
                  <a:solidFill>
                    <a:srgbClr val="00B050"/>
                  </a:solidFill>
                  <a:latin typeface="Calibri"/>
                </a:rPr>
                <a:t>{A</a:t>
              </a:r>
              <a:r>
                <a:rPr lang="en-US" sz="1600" baseline="-25000" dirty="0">
                  <a:solidFill>
                    <a:srgbClr val="00B050"/>
                  </a:solidFill>
                  <a:latin typeface="Calibri"/>
                </a:rPr>
                <a:t>1</a:t>
              </a:r>
              <a:r>
                <a:rPr lang="en-US" sz="1600" dirty="0">
                  <a:solidFill>
                    <a:srgbClr val="00B050"/>
                  </a:solidFill>
                  <a:latin typeface="Calibri"/>
                </a:rPr>
                <a:t>,C</a:t>
              </a:r>
              <a:r>
                <a:rPr lang="en-US" sz="1600" baseline="-25000" dirty="0">
                  <a:solidFill>
                    <a:srgbClr val="00B050"/>
                  </a:solidFill>
                  <a:latin typeface="Calibri"/>
                </a:rPr>
                <a:t>1</a:t>
              </a:r>
              <a:r>
                <a:rPr lang="en-US" sz="1600" dirty="0">
                  <a:solidFill>
                    <a:srgbClr val="00B050"/>
                  </a:solidFill>
                  <a:latin typeface="Calibri"/>
                </a:rPr>
                <a:t>}</a:t>
              </a:r>
            </a:p>
            <a:p>
              <a:pPr algn="l"/>
              <a:r>
                <a:rPr lang="en-US" sz="1600" dirty="0">
                  <a:solidFill>
                    <a:srgbClr val="0000FF"/>
                  </a:solidFill>
                  <a:latin typeface="Calibri"/>
                </a:rPr>
                <a:t>{D}</a:t>
              </a:r>
              <a:r>
                <a:rPr lang="en-US" sz="1600" dirty="0">
                  <a:latin typeface="Calibri"/>
                </a:rPr>
                <a:t>	</a:t>
              </a:r>
              <a:r>
                <a:rPr lang="en-US" sz="1600" dirty="0">
                  <a:solidFill>
                    <a:srgbClr val="00B050"/>
                  </a:solidFill>
                  <a:latin typeface="Calibri"/>
                </a:rPr>
                <a:t>{A</a:t>
              </a:r>
              <a:r>
                <a:rPr lang="en-US" sz="1600" baseline="-25000" dirty="0">
                  <a:solidFill>
                    <a:srgbClr val="00B050"/>
                  </a:solidFill>
                  <a:latin typeface="Calibri"/>
                </a:rPr>
                <a:t>1</a:t>
              </a:r>
              <a:r>
                <a:rPr lang="en-US" sz="1600" dirty="0">
                  <a:solidFill>
                    <a:srgbClr val="00B050"/>
                  </a:solidFill>
                  <a:latin typeface="Calibri"/>
                </a:rPr>
                <a:t>,C</a:t>
              </a:r>
              <a:r>
                <a:rPr lang="en-US" sz="1600" baseline="-25000" dirty="0">
                  <a:solidFill>
                    <a:srgbClr val="00B050"/>
                  </a:solidFill>
                  <a:latin typeface="Calibri"/>
                </a:rPr>
                <a:t>1</a:t>
              </a:r>
              <a:r>
                <a:rPr lang="en-US" sz="1600" dirty="0">
                  <a:solidFill>
                    <a:srgbClr val="00B050"/>
                  </a:solidFill>
                  <a:latin typeface="Calibri"/>
                </a:rPr>
                <a:t>,D</a:t>
              </a:r>
              <a:r>
                <a:rPr lang="en-US" sz="1600" baseline="-25000" dirty="0">
                  <a:solidFill>
                    <a:srgbClr val="00B050"/>
                  </a:solidFill>
                  <a:latin typeface="Calibri"/>
                </a:rPr>
                <a:t>1</a:t>
              </a:r>
              <a:r>
                <a:rPr lang="en-US" sz="1600" dirty="0">
                  <a:solidFill>
                    <a:srgbClr val="00B050"/>
                  </a:solidFill>
                  <a:latin typeface="Calibri"/>
                </a:rPr>
                <a:t>}</a:t>
              </a:r>
            </a:p>
          </p:txBody>
        </p:sp>
        <p:sp>
          <p:nvSpPr>
            <p:cNvPr id="1121469" name="Text Box 189"/>
            <p:cNvSpPr txBox="1">
              <a:spLocks noChangeArrowheads="1"/>
            </p:cNvSpPr>
            <p:nvPr/>
          </p:nvSpPr>
          <p:spPr bwMode="auto">
            <a:xfrm>
              <a:off x="3342" y="2657"/>
              <a:ext cx="1540" cy="368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l"/>
              <a:r>
                <a:rPr lang="en-US" sz="1600" dirty="0">
                  <a:solidFill>
                    <a:srgbClr val="0000FF"/>
                  </a:solidFill>
                  <a:latin typeface="Calibri"/>
                </a:rPr>
                <a:t>{D}</a:t>
              </a:r>
              <a:r>
                <a:rPr lang="en-US" sz="1600" dirty="0">
                  <a:latin typeface="Calibri"/>
                </a:rPr>
                <a:t>	</a:t>
              </a:r>
              <a:r>
                <a:rPr lang="en-US" sz="1600" dirty="0">
                  <a:solidFill>
                    <a:srgbClr val="00B050"/>
                  </a:solidFill>
                  <a:latin typeface="Calibri"/>
                </a:rPr>
                <a:t>{A</a:t>
              </a:r>
              <a:r>
                <a:rPr lang="en-US" sz="1600" baseline="-25000" dirty="0">
                  <a:solidFill>
                    <a:srgbClr val="00B050"/>
                  </a:solidFill>
                  <a:latin typeface="Calibri"/>
                </a:rPr>
                <a:t>1</a:t>
              </a:r>
              <a:r>
                <a:rPr lang="en-US" sz="1600" dirty="0">
                  <a:solidFill>
                    <a:srgbClr val="00B050"/>
                  </a:solidFill>
                  <a:latin typeface="Calibri"/>
                </a:rPr>
                <a:t>,B</a:t>
              </a:r>
              <a:r>
                <a:rPr lang="en-US" sz="1600" baseline="-25000" dirty="0">
                  <a:solidFill>
                    <a:srgbClr val="00B050"/>
                  </a:solidFill>
                  <a:latin typeface="Calibri"/>
                </a:rPr>
                <a:t>1</a:t>
              </a:r>
              <a:r>
                <a:rPr lang="en-US" sz="1600" dirty="0">
                  <a:solidFill>
                    <a:srgbClr val="00B050"/>
                  </a:solidFill>
                  <a:latin typeface="Calibri"/>
                </a:rPr>
                <a:t>,C</a:t>
              </a:r>
              <a:r>
                <a:rPr lang="en-US" sz="1600" baseline="-25000" dirty="0">
                  <a:solidFill>
                    <a:srgbClr val="00B050"/>
                  </a:solidFill>
                  <a:latin typeface="Calibri"/>
                </a:rPr>
                <a:t>1</a:t>
              </a:r>
              <a:r>
                <a:rPr lang="en-US" sz="1600" dirty="0">
                  <a:solidFill>
                    <a:srgbClr val="00B050"/>
                  </a:solidFill>
                  <a:latin typeface="Calibri"/>
                </a:rPr>
                <a:t>,D</a:t>
              </a:r>
              <a:r>
                <a:rPr lang="en-US" sz="1600" baseline="-25000" dirty="0">
                  <a:solidFill>
                    <a:srgbClr val="00B050"/>
                  </a:solidFill>
                  <a:latin typeface="Calibri"/>
                </a:rPr>
                <a:t>1</a:t>
              </a:r>
              <a:r>
                <a:rPr lang="en-US" sz="1600" dirty="0">
                  <a:solidFill>
                    <a:srgbClr val="00B050"/>
                  </a:solidFill>
                  <a:latin typeface="Calibri"/>
                </a:rPr>
                <a:t>,D</a:t>
              </a:r>
              <a:r>
                <a:rPr lang="en-US" sz="1600" baseline="-25000" dirty="0">
                  <a:solidFill>
                    <a:srgbClr val="00B050"/>
                  </a:solidFill>
                  <a:latin typeface="Calibri"/>
                </a:rPr>
                <a:t>2</a:t>
              </a:r>
              <a:r>
                <a:rPr lang="en-US" sz="1600" dirty="0">
                  <a:solidFill>
                    <a:srgbClr val="00B050"/>
                  </a:solidFill>
                  <a:latin typeface="Calibri"/>
                </a:rPr>
                <a:t>}</a:t>
              </a:r>
            </a:p>
            <a:p>
              <a:pPr algn="l"/>
              <a:r>
                <a:rPr lang="en-US" sz="1600" dirty="0">
                  <a:solidFill>
                    <a:srgbClr val="0000FF"/>
                  </a:solidFill>
                  <a:latin typeface="Calibri"/>
                </a:rPr>
                <a:t>{A,D}</a:t>
              </a:r>
              <a:r>
                <a:rPr lang="en-US" sz="1600" dirty="0">
                  <a:latin typeface="Calibri"/>
                </a:rPr>
                <a:t>	</a:t>
              </a:r>
              <a:r>
                <a:rPr lang="en-US" sz="1600" dirty="0">
                  <a:solidFill>
                    <a:srgbClr val="00B050"/>
                  </a:solidFill>
                  <a:latin typeface="Calibri"/>
                </a:rPr>
                <a:t>{A</a:t>
              </a:r>
              <a:r>
                <a:rPr lang="en-US" sz="1600" baseline="-25000" dirty="0">
                  <a:solidFill>
                    <a:srgbClr val="00B050"/>
                  </a:solidFill>
                  <a:latin typeface="Calibri"/>
                </a:rPr>
                <a:t>2</a:t>
              </a:r>
              <a:r>
                <a:rPr lang="en-US" sz="1600" dirty="0">
                  <a:solidFill>
                    <a:srgbClr val="00B050"/>
                  </a:solidFill>
                  <a:latin typeface="Calibri"/>
                </a:rPr>
                <a:t>,B</a:t>
              </a:r>
              <a:r>
                <a:rPr lang="en-US" sz="1600" baseline="-25000" dirty="0">
                  <a:solidFill>
                    <a:srgbClr val="00B050"/>
                  </a:solidFill>
                  <a:latin typeface="Calibri"/>
                </a:rPr>
                <a:t>1</a:t>
              </a:r>
              <a:r>
                <a:rPr lang="en-US" sz="1600" dirty="0">
                  <a:solidFill>
                    <a:srgbClr val="00B050"/>
                  </a:solidFill>
                  <a:latin typeface="Calibri"/>
                </a:rPr>
                <a:t>,C</a:t>
              </a:r>
              <a:r>
                <a:rPr lang="en-US" sz="1600" baseline="-25000" dirty="0">
                  <a:solidFill>
                    <a:srgbClr val="00B050"/>
                  </a:solidFill>
                  <a:latin typeface="Calibri"/>
                </a:rPr>
                <a:t>1</a:t>
              </a:r>
              <a:r>
                <a:rPr lang="en-US" sz="1600" dirty="0">
                  <a:solidFill>
                    <a:srgbClr val="00B050"/>
                  </a:solidFill>
                  <a:latin typeface="Calibri"/>
                </a:rPr>
                <a:t>,D</a:t>
              </a:r>
              <a:r>
                <a:rPr lang="en-US" sz="1600" baseline="-25000" dirty="0">
                  <a:solidFill>
                    <a:srgbClr val="00B050"/>
                  </a:solidFill>
                  <a:latin typeface="Calibri"/>
                </a:rPr>
                <a:t>1</a:t>
              </a:r>
              <a:r>
                <a:rPr lang="en-US" sz="1600" dirty="0">
                  <a:solidFill>
                    <a:srgbClr val="00B050"/>
                  </a:solidFill>
                  <a:latin typeface="Calibri"/>
                </a:rPr>
                <a:t>,D</a:t>
              </a:r>
              <a:r>
                <a:rPr lang="en-US" sz="1600" baseline="-25000" dirty="0">
                  <a:solidFill>
                    <a:srgbClr val="00B050"/>
                  </a:solidFill>
                  <a:latin typeface="Calibri"/>
                </a:rPr>
                <a:t>2</a:t>
              </a:r>
              <a:r>
                <a:rPr lang="en-US" sz="1600" dirty="0">
                  <a:solidFill>
                    <a:srgbClr val="00B050"/>
                  </a:solidFill>
                  <a:latin typeface="Calibri"/>
                </a:rPr>
                <a:t>}</a:t>
              </a:r>
            </a:p>
          </p:txBody>
        </p:sp>
        <p:sp>
          <p:nvSpPr>
            <p:cNvPr id="1121470" name="Text Box 190"/>
            <p:cNvSpPr txBox="1">
              <a:spLocks noChangeArrowheads="1"/>
            </p:cNvSpPr>
            <p:nvPr/>
          </p:nvSpPr>
          <p:spPr bwMode="auto">
            <a:xfrm>
              <a:off x="1824" y="3263"/>
              <a:ext cx="1515" cy="368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l"/>
              <a:r>
                <a:rPr lang="en-US" sz="1600" dirty="0">
                  <a:solidFill>
                    <a:srgbClr val="0000FF"/>
                  </a:solidFill>
                  <a:latin typeface="Calibri"/>
                </a:rPr>
                <a:t>{A,D}</a:t>
              </a:r>
              <a:r>
                <a:rPr lang="en-US" sz="1600" dirty="0">
                  <a:latin typeface="Calibri"/>
                </a:rPr>
                <a:t>	</a:t>
              </a:r>
              <a:r>
                <a:rPr lang="en-US" sz="1600" dirty="0">
                  <a:solidFill>
                    <a:srgbClr val="00B050"/>
                  </a:solidFill>
                  <a:latin typeface="Calibri"/>
                </a:rPr>
                <a:t>{A</a:t>
              </a:r>
              <a:r>
                <a:rPr lang="en-US" sz="1600" baseline="-25000" dirty="0">
                  <a:solidFill>
                    <a:srgbClr val="00B050"/>
                  </a:solidFill>
                  <a:latin typeface="Calibri"/>
                </a:rPr>
                <a:t>2</a:t>
              </a:r>
              <a:r>
                <a:rPr lang="en-US" sz="1600" dirty="0">
                  <a:solidFill>
                    <a:srgbClr val="00B050"/>
                  </a:solidFill>
                  <a:latin typeface="Calibri"/>
                </a:rPr>
                <a:t>,B</a:t>
              </a:r>
              <a:r>
                <a:rPr lang="en-US" sz="1600" baseline="-25000" dirty="0">
                  <a:solidFill>
                    <a:srgbClr val="00B050"/>
                  </a:solidFill>
                  <a:latin typeface="Calibri"/>
                </a:rPr>
                <a:t>1</a:t>
              </a:r>
              <a:r>
                <a:rPr lang="en-US" sz="1600" dirty="0">
                  <a:solidFill>
                    <a:srgbClr val="00B050"/>
                  </a:solidFill>
                  <a:latin typeface="Calibri"/>
                </a:rPr>
                <a:t>,C</a:t>
              </a:r>
              <a:r>
                <a:rPr lang="en-US" sz="1600" baseline="-25000" dirty="0">
                  <a:solidFill>
                    <a:srgbClr val="00B050"/>
                  </a:solidFill>
                  <a:latin typeface="Calibri"/>
                </a:rPr>
                <a:t>1</a:t>
              </a:r>
              <a:r>
                <a:rPr lang="en-US" sz="1600" dirty="0">
                  <a:solidFill>
                    <a:srgbClr val="00B050"/>
                  </a:solidFill>
                  <a:latin typeface="Calibri"/>
                </a:rPr>
                <a:t>,D</a:t>
              </a:r>
              <a:r>
                <a:rPr lang="en-US" sz="1600" baseline="-25000" dirty="0">
                  <a:solidFill>
                    <a:srgbClr val="00B050"/>
                  </a:solidFill>
                  <a:latin typeface="Calibri"/>
                </a:rPr>
                <a:t>1</a:t>
              </a:r>
              <a:r>
                <a:rPr lang="en-US" sz="1600" dirty="0">
                  <a:solidFill>
                    <a:srgbClr val="00B050"/>
                  </a:solidFill>
                  <a:latin typeface="Calibri"/>
                </a:rPr>
                <a:t>,D</a:t>
              </a:r>
              <a:r>
                <a:rPr lang="en-US" sz="1600" baseline="-25000" dirty="0">
                  <a:solidFill>
                    <a:srgbClr val="00B050"/>
                  </a:solidFill>
                  <a:latin typeface="Calibri"/>
                </a:rPr>
                <a:t>2</a:t>
              </a:r>
              <a:r>
                <a:rPr lang="en-US" sz="1600" dirty="0">
                  <a:solidFill>
                    <a:srgbClr val="00B050"/>
                  </a:solidFill>
                  <a:latin typeface="Calibri"/>
                </a:rPr>
                <a:t>}</a:t>
              </a:r>
            </a:p>
            <a:p>
              <a:pPr algn="l"/>
              <a:r>
                <a:rPr lang="en-US" sz="1600" dirty="0">
                  <a:solidFill>
                    <a:srgbClr val="0000FF"/>
                  </a:solidFill>
                  <a:latin typeface="Calibri"/>
                </a:rPr>
                <a:t>{D}</a:t>
              </a:r>
              <a:r>
                <a:rPr lang="en-US" sz="1600" dirty="0">
                  <a:latin typeface="Calibri"/>
                </a:rPr>
                <a:t>	</a:t>
              </a:r>
              <a:r>
                <a:rPr lang="en-US" sz="1600" dirty="0">
                  <a:solidFill>
                    <a:srgbClr val="00B050"/>
                  </a:solidFill>
                  <a:latin typeface="Calibri"/>
                </a:rPr>
                <a:t>{A</a:t>
              </a:r>
              <a:r>
                <a:rPr lang="en-US" sz="1600" baseline="-25000" dirty="0">
                  <a:solidFill>
                    <a:srgbClr val="00B050"/>
                  </a:solidFill>
                  <a:latin typeface="Calibri"/>
                </a:rPr>
                <a:t>2</a:t>
              </a:r>
              <a:r>
                <a:rPr lang="en-US" sz="1600" dirty="0">
                  <a:solidFill>
                    <a:srgbClr val="00B050"/>
                  </a:solidFill>
                  <a:latin typeface="Calibri"/>
                </a:rPr>
                <a:t>,B</a:t>
              </a:r>
              <a:r>
                <a:rPr lang="en-US" sz="1600" baseline="-25000" dirty="0">
                  <a:solidFill>
                    <a:srgbClr val="00B050"/>
                  </a:solidFill>
                  <a:latin typeface="Calibri"/>
                </a:rPr>
                <a:t>1</a:t>
              </a:r>
              <a:r>
                <a:rPr lang="en-US" sz="1600" dirty="0">
                  <a:solidFill>
                    <a:srgbClr val="00B050"/>
                  </a:solidFill>
                  <a:latin typeface="Calibri"/>
                </a:rPr>
                <a:t>,C</a:t>
              </a:r>
              <a:r>
                <a:rPr lang="en-US" sz="1600" baseline="-25000" dirty="0">
                  <a:solidFill>
                    <a:srgbClr val="00B050"/>
                  </a:solidFill>
                  <a:latin typeface="Calibri"/>
                </a:rPr>
                <a:t>1</a:t>
              </a:r>
              <a:r>
                <a:rPr lang="en-US" sz="1600" dirty="0">
                  <a:solidFill>
                    <a:srgbClr val="00B050"/>
                  </a:solidFill>
                  <a:latin typeface="Calibri"/>
                </a:rPr>
                <a:t>,D</a:t>
              </a:r>
              <a:r>
                <a:rPr lang="en-US" sz="1600" baseline="-25000" dirty="0">
                  <a:solidFill>
                    <a:srgbClr val="00B050"/>
                  </a:solidFill>
                  <a:latin typeface="Calibri"/>
                </a:rPr>
                <a:t>1</a:t>
              </a:r>
              <a:r>
                <a:rPr lang="en-US" sz="1600" dirty="0">
                  <a:solidFill>
                    <a:srgbClr val="00B050"/>
                  </a:solidFill>
                  <a:latin typeface="Calibri"/>
                </a:rPr>
                <a:t>,D</a:t>
              </a:r>
              <a:r>
                <a:rPr lang="en-US" sz="1600" baseline="-25000" dirty="0">
                  <a:solidFill>
                    <a:srgbClr val="00B050"/>
                  </a:solidFill>
                  <a:latin typeface="Calibri"/>
                </a:rPr>
                <a:t>2</a:t>
              </a:r>
              <a:r>
                <a:rPr lang="en-US" sz="1600" dirty="0">
                  <a:solidFill>
                    <a:srgbClr val="00B050"/>
                  </a:solidFill>
                  <a:latin typeface="Calibri"/>
                </a:rPr>
                <a:t>}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6103448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Merging Live Ranges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b="1" dirty="0">
                <a:solidFill>
                  <a:srgbClr val="0000FF"/>
                </a:solidFill>
              </a:rPr>
              <a:t>Merging definitions into equivalence classes</a:t>
            </a:r>
          </a:p>
          <a:p>
            <a:pPr lvl="1"/>
            <a:r>
              <a:rPr lang="en-US" dirty="0"/>
              <a:t>Start by putting each definition in a different equivalence class</a:t>
            </a:r>
          </a:p>
          <a:p>
            <a:pPr lvl="1"/>
            <a:r>
              <a:rPr lang="en-US" dirty="0"/>
              <a:t>Then, </a:t>
            </a:r>
            <a:r>
              <a:rPr lang="en-US" dirty="0">
                <a:solidFill>
                  <a:srgbClr val="0000FF"/>
                </a:solidFill>
              </a:rPr>
              <a:t>for each point</a:t>
            </a:r>
            <a:r>
              <a:rPr lang="en-US" dirty="0"/>
              <a:t> in a program:</a:t>
            </a:r>
          </a:p>
          <a:p>
            <a:pPr lvl="2"/>
            <a:r>
              <a:rPr lang="en-US" dirty="0"/>
              <a:t>if (</a:t>
            </a:r>
            <a:r>
              <a:rPr lang="en-US" dirty="0" err="1"/>
              <a:t>i</a:t>
            </a:r>
            <a:r>
              <a:rPr lang="en-US" dirty="0"/>
              <a:t>) </a:t>
            </a:r>
            <a:r>
              <a:rPr lang="en-US" dirty="0">
                <a:solidFill>
                  <a:srgbClr val="FF3399"/>
                </a:solidFill>
              </a:rPr>
              <a:t>variable is live</a:t>
            </a:r>
            <a:r>
              <a:rPr lang="en-US" dirty="0"/>
              <a:t>, and (ii) there are </a:t>
            </a:r>
            <a:r>
              <a:rPr lang="en-US" dirty="0">
                <a:solidFill>
                  <a:srgbClr val="FF3399"/>
                </a:solidFill>
              </a:rPr>
              <a:t>multiple reaching definitions for the variable</a:t>
            </a:r>
            <a:r>
              <a:rPr lang="en-US" dirty="0"/>
              <a:t>, then:</a:t>
            </a:r>
          </a:p>
          <a:p>
            <a:pPr lvl="3"/>
            <a:r>
              <a:rPr lang="en-US" dirty="0">
                <a:solidFill>
                  <a:srgbClr val="FF3399"/>
                </a:solidFill>
              </a:rPr>
              <a:t>merge the equivalence classes of all such definitions</a:t>
            </a:r>
            <a:r>
              <a:rPr lang="en-US" dirty="0"/>
              <a:t> into one equivalence class</a:t>
            </a:r>
          </a:p>
          <a:p>
            <a:pPr lvl="2"/>
            <a:r>
              <a:rPr lang="en-US" b="1" dirty="0">
                <a:solidFill>
                  <a:srgbClr val="0000FF"/>
                </a:solidFill>
              </a:rPr>
              <a:t>Sounds familiar?</a:t>
            </a:r>
          </a:p>
          <a:p>
            <a:pPr lvl="2"/>
            <a:endParaRPr lang="en-US" dirty="0"/>
          </a:p>
          <a:p>
            <a:r>
              <a:rPr lang="en-US" b="1" dirty="0"/>
              <a:t>From now on, refer to </a:t>
            </a:r>
            <a:r>
              <a:rPr lang="en-US" b="1" dirty="0">
                <a:solidFill>
                  <a:srgbClr val="0000FF"/>
                </a:solidFill>
              </a:rPr>
              <a:t>merged live ranges </a:t>
            </a:r>
            <a:r>
              <a:rPr lang="en-US" b="1" dirty="0"/>
              <a:t>simply as </a:t>
            </a:r>
            <a:r>
              <a:rPr lang="en-US" b="1" dirty="0">
                <a:solidFill>
                  <a:srgbClr val="0000FF"/>
                </a:solidFill>
              </a:rPr>
              <a:t>live ranges</a:t>
            </a:r>
          </a:p>
          <a:p>
            <a:pPr lvl="1"/>
            <a:r>
              <a:rPr lang="en-US" dirty="0"/>
              <a:t>merged live ranges are also known as “</a:t>
            </a:r>
            <a:r>
              <a:rPr lang="en-US" dirty="0">
                <a:solidFill>
                  <a:srgbClr val="FF3399"/>
                </a:solidFill>
              </a:rPr>
              <a:t>webs</a:t>
            </a:r>
            <a:r>
              <a:rPr lang="en-US" dirty="0"/>
              <a:t>”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27711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SSA Revisited: What Happens to </a:t>
            </a:r>
            <a:r>
              <a:rPr lang="en-US" dirty="0">
                <a:sym typeface="Symbol" pitchFamily="18" charset="2"/>
              </a:rPr>
              <a:t> 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Now we see why it is unnecessary to “implement” a </a:t>
            </a:r>
            <a:r>
              <a:rPr lang="en-US" dirty="0">
                <a:sym typeface="Symbol" pitchFamily="18" charset="2"/>
              </a:rPr>
              <a:t> function</a:t>
            </a:r>
          </a:p>
          <a:p>
            <a:pPr lvl="1"/>
            <a:r>
              <a:rPr lang="en-US" dirty="0">
                <a:sym typeface="Symbol" pitchFamily="18" charset="2"/>
              </a:rPr>
              <a:t> functions and SSA variable renaming simply turn into merged live ranges</a:t>
            </a:r>
          </a:p>
          <a:p>
            <a:r>
              <a:rPr lang="en-US" dirty="0">
                <a:sym typeface="Symbol" pitchFamily="18" charset="2"/>
              </a:rPr>
              <a:t>When you encounter: </a:t>
            </a:r>
            <a:r>
              <a:rPr lang="en-US" b="1" dirty="0">
                <a:solidFill>
                  <a:srgbClr val="0000FF"/>
                </a:solidFill>
                <a:latin typeface="Courier New"/>
                <a:cs typeface="Courier New"/>
                <a:sym typeface="Symbol" pitchFamily="18" charset="2"/>
              </a:rPr>
              <a:t>X</a:t>
            </a:r>
            <a:r>
              <a:rPr lang="en-US" b="1" baseline="-25000" dirty="0">
                <a:solidFill>
                  <a:srgbClr val="0000FF"/>
                </a:solidFill>
                <a:latin typeface="Courier New"/>
                <a:cs typeface="Courier New"/>
                <a:sym typeface="Symbol" pitchFamily="18" charset="2"/>
              </a:rPr>
              <a:t>4</a:t>
            </a:r>
            <a:r>
              <a:rPr lang="en-US" b="1" dirty="0">
                <a:solidFill>
                  <a:srgbClr val="0000FF"/>
                </a:solidFill>
                <a:latin typeface="Courier New"/>
                <a:cs typeface="Courier New"/>
                <a:sym typeface="Symbol" pitchFamily="18" charset="2"/>
              </a:rPr>
              <a:t> = (X</a:t>
            </a:r>
            <a:r>
              <a:rPr lang="en-US" b="1" baseline="-25000" dirty="0">
                <a:solidFill>
                  <a:srgbClr val="0000FF"/>
                </a:solidFill>
                <a:latin typeface="Courier New"/>
                <a:cs typeface="Courier New"/>
                <a:sym typeface="Symbol" pitchFamily="18" charset="2"/>
              </a:rPr>
              <a:t>1</a:t>
            </a:r>
            <a:r>
              <a:rPr lang="en-US" b="1" dirty="0">
                <a:solidFill>
                  <a:srgbClr val="0000FF"/>
                </a:solidFill>
                <a:latin typeface="Courier New"/>
                <a:cs typeface="Courier New"/>
                <a:sym typeface="Symbol" pitchFamily="18" charset="2"/>
              </a:rPr>
              <a:t>, X</a:t>
            </a:r>
            <a:r>
              <a:rPr lang="en-US" b="1" baseline="-25000" dirty="0">
                <a:solidFill>
                  <a:srgbClr val="0000FF"/>
                </a:solidFill>
                <a:latin typeface="Courier New"/>
                <a:cs typeface="Courier New"/>
                <a:sym typeface="Symbol" pitchFamily="18" charset="2"/>
              </a:rPr>
              <a:t>2</a:t>
            </a:r>
            <a:r>
              <a:rPr lang="en-US" b="1" dirty="0">
                <a:solidFill>
                  <a:srgbClr val="0000FF"/>
                </a:solidFill>
                <a:latin typeface="Courier New"/>
                <a:cs typeface="Courier New"/>
                <a:sym typeface="Symbol" pitchFamily="18" charset="2"/>
              </a:rPr>
              <a:t>, X</a:t>
            </a:r>
            <a:r>
              <a:rPr lang="en-US" b="1" baseline="-25000" dirty="0">
                <a:solidFill>
                  <a:srgbClr val="0000FF"/>
                </a:solidFill>
                <a:latin typeface="Courier New"/>
                <a:cs typeface="Courier New"/>
                <a:sym typeface="Symbol" pitchFamily="18" charset="2"/>
              </a:rPr>
              <a:t>3</a:t>
            </a:r>
            <a:r>
              <a:rPr lang="en-US" b="1" dirty="0">
                <a:solidFill>
                  <a:srgbClr val="0000FF"/>
                </a:solidFill>
                <a:latin typeface="Courier New"/>
                <a:cs typeface="Courier New"/>
                <a:sym typeface="Symbol" pitchFamily="18" charset="2"/>
              </a:rPr>
              <a:t>)</a:t>
            </a:r>
          </a:p>
          <a:p>
            <a:pPr lvl="1"/>
            <a:r>
              <a:rPr lang="en-US" dirty="0">
                <a:solidFill>
                  <a:srgbClr val="FF3399"/>
                </a:solidFill>
                <a:latin typeface="+mn-lt"/>
                <a:cs typeface="Courier New"/>
                <a:sym typeface="Symbol" pitchFamily="18" charset="2"/>
              </a:rPr>
              <a:t>merge </a:t>
            </a:r>
            <a:r>
              <a:rPr lang="en-US" b="1" dirty="0">
                <a:solidFill>
                  <a:srgbClr val="FF3399"/>
                </a:solidFill>
                <a:latin typeface="Courier New"/>
                <a:cs typeface="Courier New"/>
                <a:sym typeface="Symbol" pitchFamily="18" charset="2"/>
              </a:rPr>
              <a:t>X</a:t>
            </a:r>
            <a:r>
              <a:rPr lang="en-US" b="1" baseline="-25000" dirty="0">
                <a:solidFill>
                  <a:srgbClr val="FF3399"/>
                </a:solidFill>
                <a:latin typeface="Courier New"/>
                <a:cs typeface="Courier New"/>
                <a:sym typeface="Symbol" pitchFamily="18" charset="2"/>
              </a:rPr>
              <a:t>1</a:t>
            </a:r>
            <a:r>
              <a:rPr lang="en-US" dirty="0">
                <a:solidFill>
                  <a:srgbClr val="FF3399"/>
                </a:solidFill>
                <a:latin typeface="+mn-lt"/>
                <a:cs typeface="Courier New"/>
                <a:sym typeface="Symbol" pitchFamily="18" charset="2"/>
              </a:rPr>
              <a:t>,</a:t>
            </a:r>
            <a:r>
              <a:rPr lang="en-US" b="1" dirty="0">
                <a:solidFill>
                  <a:srgbClr val="FF3399"/>
                </a:solidFill>
                <a:latin typeface="+mn-lt"/>
                <a:cs typeface="Courier New"/>
                <a:sym typeface="Symbol" pitchFamily="18" charset="2"/>
              </a:rPr>
              <a:t> </a:t>
            </a:r>
            <a:r>
              <a:rPr lang="en-US" b="1" dirty="0">
                <a:solidFill>
                  <a:srgbClr val="FF3399"/>
                </a:solidFill>
                <a:latin typeface="Courier New"/>
                <a:cs typeface="Courier New"/>
                <a:sym typeface="Symbol" pitchFamily="18" charset="2"/>
              </a:rPr>
              <a:t>X</a:t>
            </a:r>
            <a:r>
              <a:rPr lang="en-US" b="1" baseline="-25000" dirty="0">
                <a:solidFill>
                  <a:srgbClr val="FF3399"/>
                </a:solidFill>
                <a:latin typeface="Courier New"/>
                <a:cs typeface="Courier New"/>
                <a:sym typeface="Symbol" pitchFamily="18" charset="2"/>
              </a:rPr>
              <a:t>2</a:t>
            </a:r>
            <a:r>
              <a:rPr lang="en-US" dirty="0">
                <a:solidFill>
                  <a:srgbClr val="FF3399"/>
                </a:solidFill>
                <a:latin typeface="+mn-lt"/>
                <a:cs typeface="Courier New"/>
                <a:sym typeface="Symbol" pitchFamily="18" charset="2"/>
              </a:rPr>
              <a:t>,</a:t>
            </a:r>
            <a:r>
              <a:rPr lang="en-US" b="1" dirty="0">
                <a:solidFill>
                  <a:srgbClr val="FF3399"/>
                </a:solidFill>
                <a:latin typeface="+mn-lt"/>
                <a:cs typeface="Courier New"/>
                <a:sym typeface="Symbol" pitchFamily="18" charset="2"/>
              </a:rPr>
              <a:t> </a:t>
            </a:r>
            <a:r>
              <a:rPr lang="en-US" b="1" dirty="0">
                <a:solidFill>
                  <a:srgbClr val="FF3399"/>
                </a:solidFill>
                <a:latin typeface="Courier New"/>
                <a:cs typeface="Courier New"/>
                <a:sym typeface="Symbol" pitchFamily="18" charset="2"/>
              </a:rPr>
              <a:t>X</a:t>
            </a:r>
            <a:r>
              <a:rPr lang="en-US" b="1" baseline="-25000" dirty="0">
                <a:solidFill>
                  <a:srgbClr val="FF3399"/>
                </a:solidFill>
                <a:latin typeface="Courier New"/>
                <a:cs typeface="Courier New"/>
                <a:sym typeface="Symbol" pitchFamily="18" charset="2"/>
              </a:rPr>
              <a:t>3</a:t>
            </a:r>
            <a:r>
              <a:rPr lang="en-US" b="1" baseline="-25000" dirty="0">
                <a:solidFill>
                  <a:srgbClr val="FF3399"/>
                </a:solidFill>
                <a:latin typeface="+mn-lt"/>
                <a:cs typeface="Courier New"/>
                <a:sym typeface="Symbol" pitchFamily="18" charset="2"/>
              </a:rPr>
              <a:t>, </a:t>
            </a:r>
            <a:r>
              <a:rPr lang="en-US" dirty="0">
                <a:solidFill>
                  <a:srgbClr val="FF3399"/>
                </a:solidFill>
                <a:latin typeface="+mn-lt"/>
                <a:cs typeface="Courier New"/>
                <a:sym typeface="Symbol" pitchFamily="18" charset="2"/>
              </a:rPr>
              <a:t>and</a:t>
            </a:r>
            <a:r>
              <a:rPr lang="en-US" b="1" baseline="-25000" dirty="0">
                <a:solidFill>
                  <a:srgbClr val="FF3399"/>
                </a:solidFill>
                <a:latin typeface="+mn-lt"/>
                <a:cs typeface="Courier New"/>
                <a:sym typeface="Symbol" pitchFamily="18" charset="2"/>
              </a:rPr>
              <a:t> </a:t>
            </a:r>
            <a:r>
              <a:rPr lang="en-US" b="1" dirty="0">
                <a:solidFill>
                  <a:srgbClr val="FF3399"/>
                </a:solidFill>
                <a:latin typeface="Courier New"/>
                <a:cs typeface="Courier New"/>
                <a:sym typeface="Symbol" pitchFamily="18" charset="2"/>
              </a:rPr>
              <a:t>X</a:t>
            </a:r>
            <a:r>
              <a:rPr lang="en-US" b="1" baseline="-25000" dirty="0">
                <a:solidFill>
                  <a:srgbClr val="FF3399"/>
                </a:solidFill>
                <a:latin typeface="Courier New"/>
                <a:cs typeface="Courier New"/>
                <a:sym typeface="Symbol" pitchFamily="18" charset="2"/>
              </a:rPr>
              <a:t>4 </a:t>
            </a:r>
            <a:r>
              <a:rPr lang="en-US" dirty="0">
                <a:solidFill>
                  <a:srgbClr val="FF3399"/>
                </a:solidFill>
                <a:latin typeface="+mn-lt"/>
                <a:cs typeface="Courier New"/>
                <a:sym typeface="Symbol" pitchFamily="18" charset="2"/>
              </a:rPr>
              <a:t>into the same live range</a:t>
            </a:r>
          </a:p>
          <a:p>
            <a:pPr lvl="1"/>
            <a:r>
              <a:rPr lang="en-US" dirty="0">
                <a:solidFill>
                  <a:srgbClr val="FF3399"/>
                </a:solidFill>
                <a:latin typeface="+mn-lt"/>
                <a:cs typeface="Courier New"/>
                <a:sym typeface="Symbol" pitchFamily="18" charset="2"/>
              </a:rPr>
              <a:t>delete the </a:t>
            </a:r>
            <a:r>
              <a:rPr lang="en-US" b="1" dirty="0">
                <a:solidFill>
                  <a:srgbClr val="FF3399"/>
                </a:solidFill>
                <a:latin typeface="Courier New"/>
                <a:cs typeface="Courier New"/>
                <a:sym typeface="Symbol" pitchFamily="18" charset="2"/>
              </a:rPr>
              <a:t></a:t>
            </a:r>
            <a:r>
              <a:rPr lang="en-US" b="1" dirty="0">
                <a:solidFill>
                  <a:srgbClr val="FF3399"/>
                </a:solidFill>
                <a:latin typeface="+mn-lt"/>
                <a:cs typeface="Courier New"/>
                <a:sym typeface="Symbol" pitchFamily="18" charset="2"/>
              </a:rPr>
              <a:t> </a:t>
            </a:r>
            <a:r>
              <a:rPr lang="en-US" dirty="0">
                <a:solidFill>
                  <a:srgbClr val="FF3399"/>
                </a:solidFill>
                <a:latin typeface="+mn-lt"/>
                <a:cs typeface="Courier New"/>
                <a:sym typeface="Symbol" pitchFamily="18" charset="2"/>
              </a:rPr>
              <a:t>function</a:t>
            </a:r>
          </a:p>
          <a:p>
            <a:r>
              <a:rPr lang="en-US" dirty="0">
                <a:latin typeface="+mn-lt"/>
                <a:cs typeface="Courier New"/>
                <a:sym typeface="Symbol" pitchFamily="18" charset="2"/>
              </a:rPr>
              <a:t>Now you have effectively converted back out of SSA form</a:t>
            </a:r>
            <a:endParaRPr lang="en-US" dirty="0">
              <a:latin typeface="+mn-lt"/>
              <a:cs typeface="Courier New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395421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Step 1b. Edges of Interference Graph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dirty="0">
                <a:solidFill>
                  <a:srgbClr val="0000FF"/>
                </a:solidFill>
              </a:rPr>
              <a:t>Intuitively</a:t>
            </a:r>
            <a:r>
              <a:rPr lang="en-US" b="1" dirty="0"/>
              <a:t>:</a:t>
            </a:r>
          </a:p>
          <a:p>
            <a:pPr lvl="1"/>
            <a:r>
              <a:rPr lang="en-US" dirty="0"/>
              <a:t>Two live ranges (necessarily of different variables) may </a:t>
            </a:r>
            <a:r>
              <a:rPr lang="en-US" dirty="0">
                <a:solidFill>
                  <a:srgbClr val="FF3399"/>
                </a:solidFill>
              </a:rPr>
              <a:t>interfere </a:t>
            </a:r>
            <a:r>
              <a:rPr lang="en-US" dirty="0">
                <a:solidFill>
                  <a:srgbClr val="0000FF"/>
                </a:solidFill>
              </a:rPr>
              <a:t>if they overlap at some point in the program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Algorithm:</a:t>
            </a:r>
          </a:p>
          <a:p>
            <a:pPr lvl="2"/>
            <a:r>
              <a:rPr lang="en-US" dirty="0"/>
              <a:t>At each point in the program:</a:t>
            </a:r>
          </a:p>
          <a:p>
            <a:pPr lvl="3"/>
            <a:r>
              <a:rPr lang="en-US" dirty="0"/>
              <a:t>enter an </a:t>
            </a:r>
            <a:r>
              <a:rPr lang="en-US" dirty="0">
                <a:solidFill>
                  <a:srgbClr val="0000FF"/>
                </a:solidFill>
              </a:rPr>
              <a:t>edge for every pair of live ranges at that point</a:t>
            </a:r>
            <a:r>
              <a:rPr lang="en-US" dirty="0"/>
              <a:t>.</a:t>
            </a:r>
            <a:br>
              <a:rPr lang="en-US" dirty="0"/>
            </a:br>
            <a:endParaRPr lang="en-US" dirty="0"/>
          </a:p>
          <a:p>
            <a:r>
              <a:rPr lang="en-US" b="1" dirty="0">
                <a:solidFill>
                  <a:srgbClr val="0000FF"/>
                </a:solidFill>
              </a:rPr>
              <a:t>An optimized definition &amp; algorithm for edges:</a:t>
            </a:r>
          </a:p>
          <a:p>
            <a:pPr lvl="1"/>
            <a:r>
              <a:rPr lang="en-US" dirty="0"/>
              <a:t>Algorithm: </a:t>
            </a:r>
          </a:p>
          <a:p>
            <a:pPr lvl="2"/>
            <a:r>
              <a:rPr lang="en-US" dirty="0"/>
              <a:t>check for interference only at the start of each live range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pPr lvl="1"/>
            <a:r>
              <a:rPr lang="en-US" dirty="0"/>
              <a:t>Faster</a:t>
            </a:r>
          </a:p>
          <a:p>
            <a:pPr lvl="1"/>
            <a:r>
              <a:rPr lang="en-US" dirty="0"/>
              <a:t>Better quality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48760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Live Range Example 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912857" y="2313057"/>
            <a:ext cx="1104790" cy="615553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700" b="1" dirty="0">
                <a:latin typeface="Courier New" pitchFamily="49" charset="0"/>
                <a:cs typeface="Courier New" pitchFamily="49" charset="0"/>
              </a:rPr>
              <a:t> A = … </a:t>
            </a:r>
          </a:p>
          <a:p>
            <a:endParaRPr lang="en-US" sz="17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977872" y="2313057"/>
            <a:ext cx="1499128" cy="615553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700" b="1" dirty="0">
                <a:latin typeface="Courier New" pitchFamily="49" charset="0"/>
                <a:cs typeface="Courier New" pitchFamily="49" charset="0"/>
              </a:rPr>
              <a:t>L1: B = … </a:t>
            </a:r>
          </a:p>
          <a:p>
            <a:endParaRPr lang="en-US" sz="1700" b="1" dirty="0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9" name="Straight Arrow Connector 8"/>
          <p:cNvCxnSpPr>
            <a:stCxn id="7" idx="2"/>
            <a:endCxn id="14" idx="0"/>
          </p:cNvCxnSpPr>
          <p:nvPr/>
        </p:nvCxnSpPr>
        <p:spPr>
          <a:xfrm rot="16200000" flipH="1">
            <a:off x="3866036" y="2527825"/>
            <a:ext cx="271790" cy="1073359"/>
          </a:xfrm>
          <a:prstGeom prst="straightConnector1">
            <a:avLst/>
          </a:prstGeom>
          <a:ln w="22225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>
            <a:stCxn id="8" idx="2"/>
            <a:endCxn id="14" idx="0"/>
          </p:cNvCxnSpPr>
          <p:nvPr/>
        </p:nvCxnSpPr>
        <p:spPr>
          <a:xfrm rot="5400000">
            <a:off x="4997129" y="2470093"/>
            <a:ext cx="271790" cy="1188825"/>
          </a:xfrm>
          <a:prstGeom prst="straightConnector1">
            <a:avLst/>
          </a:prstGeom>
          <a:ln w="22225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3673510" y="1365647"/>
            <a:ext cx="1762021" cy="615553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endParaRPr lang="en-US" sz="17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700" b="1" dirty="0">
                <a:latin typeface="Courier New" pitchFamily="49" charset="0"/>
                <a:cs typeface="Courier New" pitchFamily="49" charset="0"/>
              </a:rPr>
              <a:t>IF Q </a:t>
            </a:r>
            <a:r>
              <a:rPr lang="en-US" sz="1700" b="1" dirty="0" err="1">
                <a:latin typeface="Courier New" pitchFamily="49" charset="0"/>
                <a:cs typeface="Courier New" pitchFamily="49" charset="0"/>
              </a:rPr>
              <a:t>goto</a:t>
            </a:r>
            <a:r>
              <a:rPr lang="en-US" sz="1700" b="1" dirty="0">
                <a:latin typeface="Courier New" pitchFamily="49" charset="0"/>
                <a:cs typeface="Courier New" pitchFamily="49" charset="0"/>
              </a:rPr>
              <a:t> L1</a:t>
            </a:r>
          </a:p>
        </p:txBody>
      </p:sp>
      <p:cxnSp>
        <p:nvCxnSpPr>
          <p:cNvPr id="12" name="Straight Arrow Connector 11"/>
          <p:cNvCxnSpPr>
            <a:stCxn id="11" idx="2"/>
            <a:endCxn id="7" idx="0"/>
          </p:cNvCxnSpPr>
          <p:nvPr/>
        </p:nvCxnSpPr>
        <p:spPr>
          <a:xfrm rot="5400000">
            <a:off x="3843959" y="1602494"/>
            <a:ext cx="331857" cy="1089269"/>
          </a:xfrm>
          <a:prstGeom prst="straightConnector1">
            <a:avLst/>
          </a:prstGeom>
          <a:ln w="22225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11" idx="2"/>
            <a:endCxn id="8" idx="0"/>
          </p:cNvCxnSpPr>
          <p:nvPr/>
        </p:nvCxnSpPr>
        <p:spPr>
          <a:xfrm rot="16200000" flipH="1">
            <a:off x="4975050" y="1560670"/>
            <a:ext cx="331857" cy="1172915"/>
          </a:xfrm>
          <a:prstGeom prst="straightConnector1">
            <a:avLst/>
          </a:prstGeom>
          <a:ln w="22225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3657600" y="3200400"/>
            <a:ext cx="1762021" cy="615553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endParaRPr lang="en-US" sz="17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700" b="1" dirty="0">
                <a:latin typeface="Courier New" pitchFamily="49" charset="0"/>
                <a:cs typeface="Courier New" pitchFamily="49" charset="0"/>
              </a:rPr>
              <a:t>IF Q </a:t>
            </a:r>
            <a:r>
              <a:rPr lang="en-US" sz="1700" b="1" dirty="0" err="1">
                <a:latin typeface="Courier New" pitchFamily="49" charset="0"/>
                <a:cs typeface="Courier New" pitchFamily="49" charset="0"/>
              </a:rPr>
              <a:t>goto</a:t>
            </a:r>
            <a:r>
              <a:rPr lang="en-US" sz="1700" b="1" dirty="0">
                <a:latin typeface="Courier New" pitchFamily="49" charset="0"/>
                <a:cs typeface="Courier New" pitchFamily="49" charset="0"/>
              </a:rPr>
              <a:t> L2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5029200" y="4191000"/>
            <a:ext cx="1367682" cy="615553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700" b="1" dirty="0">
                <a:latin typeface="Courier New" pitchFamily="49" charset="0"/>
                <a:cs typeface="Courier New" pitchFamily="49" charset="0"/>
              </a:rPr>
              <a:t>L2: … = B</a:t>
            </a:r>
          </a:p>
          <a:p>
            <a:r>
              <a:rPr lang="en-US" sz="1700" b="1" dirty="0">
                <a:latin typeface="Courier New" pitchFamily="49" charset="0"/>
                <a:cs typeface="Courier New" pitchFamily="49" charset="0"/>
              </a:rPr>
              <a:t> </a:t>
            </a:r>
          </a:p>
        </p:txBody>
      </p:sp>
      <p:cxnSp>
        <p:nvCxnSpPr>
          <p:cNvPr id="16" name="Straight Arrow Connector 15"/>
          <p:cNvCxnSpPr>
            <a:stCxn id="14" idx="2"/>
            <a:endCxn id="15" idx="0"/>
          </p:cNvCxnSpPr>
          <p:nvPr/>
        </p:nvCxnSpPr>
        <p:spPr>
          <a:xfrm rot="16200000" flipH="1">
            <a:off x="4938303" y="3416261"/>
            <a:ext cx="375047" cy="1174430"/>
          </a:xfrm>
          <a:prstGeom prst="straightConnector1">
            <a:avLst/>
          </a:prstGeom>
          <a:ln w="22225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14" idx="2"/>
            <a:endCxn id="19" idx="0"/>
          </p:cNvCxnSpPr>
          <p:nvPr/>
        </p:nvCxnSpPr>
        <p:spPr>
          <a:xfrm rot="5400000">
            <a:off x="3805780" y="3458168"/>
            <a:ext cx="375047" cy="1090616"/>
          </a:xfrm>
          <a:prstGeom prst="straightConnector1">
            <a:avLst/>
          </a:prstGeom>
          <a:ln w="22225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2895600" y="4191000"/>
            <a:ext cx="1104790" cy="615553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700" b="1" dirty="0">
                <a:latin typeface="Courier New" pitchFamily="49" charset="0"/>
                <a:cs typeface="Courier New" pitchFamily="49" charset="0"/>
              </a:rPr>
              <a:t> … = A </a:t>
            </a:r>
          </a:p>
          <a:p>
            <a:endParaRPr lang="en-US" sz="1700" b="1" dirty="0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21" name="Straight Arrow Connector 20"/>
          <p:cNvCxnSpPr>
            <a:stCxn id="15" idx="2"/>
          </p:cNvCxnSpPr>
          <p:nvPr/>
        </p:nvCxnSpPr>
        <p:spPr>
          <a:xfrm rot="5400000">
            <a:off x="4954998" y="4423556"/>
            <a:ext cx="375047" cy="1141041"/>
          </a:xfrm>
          <a:prstGeom prst="straightConnector1">
            <a:avLst/>
          </a:prstGeom>
          <a:ln w="22225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stCxn id="19" idx="2"/>
          </p:cNvCxnSpPr>
          <p:nvPr/>
        </p:nvCxnSpPr>
        <p:spPr>
          <a:xfrm rot="16200000" flipH="1">
            <a:off x="3822474" y="4432073"/>
            <a:ext cx="375047" cy="1124005"/>
          </a:xfrm>
          <a:prstGeom prst="straightConnector1">
            <a:avLst/>
          </a:prstGeom>
          <a:ln w="22225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0" name="Group 93"/>
          <p:cNvGrpSpPr>
            <a:grpSpLocks/>
          </p:cNvGrpSpPr>
          <p:nvPr/>
        </p:nvGrpSpPr>
        <p:grpSpPr bwMode="auto">
          <a:xfrm>
            <a:off x="3073400" y="1828800"/>
            <a:ext cx="3098800" cy="3416300"/>
            <a:chOff x="1912" y="1208"/>
            <a:chExt cx="1952" cy="2152"/>
          </a:xfrm>
        </p:grpSpPr>
        <p:sp>
          <p:nvSpPr>
            <p:cNvPr id="22" name="Freeform 91"/>
            <p:cNvSpPr>
              <a:spLocks/>
            </p:cNvSpPr>
            <p:nvPr/>
          </p:nvSpPr>
          <p:spPr bwMode="auto">
            <a:xfrm>
              <a:off x="1912" y="1208"/>
              <a:ext cx="1128" cy="2112"/>
            </a:xfrm>
            <a:custGeom>
              <a:avLst/>
              <a:gdLst/>
              <a:ahLst/>
              <a:cxnLst>
                <a:cxn ang="0">
                  <a:pos x="200" y="328"/>
                </a:cxn>
                <a:cxn ang="0">
                  <a:pos x="824" y="1096"/>
                </a:cxn>
                <a:cxn ang="0">
                  <a:pos x="200" y="1768"/>
                </a:cxn>
                <a:cxn ang="0">
                  <a:pos x="152" y="2008"/>
                </a:cxn>
                <a:cxn ang="0">
                  <a:pos x="1112" y="1144"/>
                </a:cxn>
                <a:cxn ang="0">
                  <a:pos x="248" y="136"/>
                </a:cxn>
                <a:cxn ang="0">
                  <a:pos x="200" y="328"/>
                </a:cxn>
              </a:cxnLst>
              <a:rect l="0" t="0" r="r" b="b"/>
              <a:pathLst>
                <a:path w="1128" h="2112">
                  <a:moveTo>
                    <a:pt x="200" y="328"/>
                  </a:moveTo>
                  <a:cubicBezTo>
                    <a:pt x="296" y="488"/>
                    <a:pt x="824" y="856"/>
                    <a:pt x="824" y="1096"/>
                  </a:cubicBezTo>
                  <a:cubicBezTo>
                    <a:pt x="824" y="1336"/>
                    <a:pt x="312" y="1616"/>
                    <a:pt x="200" y="1768"/>
                  </a:cubicBezTo>
                  <a:cubicBezTo>
                    <a:pt x="88" y="1920"/>
                    <a:pt x="0" y="2112"/>
                    <a:pt x="152" y="2008"/>
                  </a:cubicBezTo>
                  <a:cubicBezTo>
                    <a:pt x="304" y="1904"/>
                    <a:pt x="1096" y="1456"/>
                    <a:pt x="1112" y="1144"/>
                  </a:cubicBezTo>
                  <a:cubicBezTo>
                    <a:pt x="1128" y="832"/>
                    <a:pt x="400" y="272"/>
                    <a:pt x="248" y="136"/>
                  </a:cubicBezTo>
                  <a:cubicBezTo>
                    <a:pt x="96" y="0"/>
                    <a:pt x="104" y="168"/>
                    <a:pt x="200" y="328"/>
                  </a:cubicBezTo>
                  <a:close/>
                </a:path>
              </a:pathLst>
            </a:custGeom>
            <a:solidFill>
              <a:srgbClr val="FFFF00">
                <a:alpha val="73000"/>
              </a:srgbClr>
            </a:solidFill>
            <a:ln w="1270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" name="Freeform 92"/>
            <p:cNvSpPr>
              <a:spLocks/>
            </p:cNvSpPr>
            <p:nvPr/>
          </p:nvSpPr>
          <p:spPr bwMode="auto">
            <a:xfrm flipH="1">
              <a:off x="2736" y="1248"/>
              <a:ext cx="1128" cy="2112"/>
            </a:xfrm>
            <a:custGeom>
              <a:avLst/>
              <a:gdLst/>
              <a:ahLst/>
              <a:cxnLst>
                <a:cxn ang="0">
                  <a:pos x="200" y="328"/>
                </a:cxn>
                <a:cxn ang="0">
                  <a:pos x="824" y="1096"/>
                </a:cxn>
                <a:cxn ang="0">
                  <a:pos x="200" y="1768"/>
                </a:cxn>
                <a:cxn ang="0">
                  <a:pos x="152" y="2008"/>
                </a:cxn>
                <a:cxn ang="0">
                  <a:pos x="1112" y="1144"/>
                </a:cxn>
                <a:cxn ang="0">
                  <a:pos x="248" y="136"/>
                </a:cxn>
                <a:cxn ang="0">
                  <a:pos x="200" y="328"/>
                </a:cxn>
              </a:cxnLst>
              <a:rect l="0" t="0" r="r" b="b"/>
              <a:pathLst>
                <a:path w="1128" h="2112">
                  <a:moveTo>
                    <a:pt x="200" y="328"/>
                  </a:moveTo>
                  <a:cubicBezTo>
                    <a:pt x="296" y="488"/>
                    <a:pt x="824" y="856"/>
                    <a:pt x="824" y="1096"/>
                  </a:cubicBezTo>
                  <a:cubicBezTo>
                    <a:pt x="824" y="1336"/>
                    <a:pt x="312" y="1616"/>
                    <a:pt x="200" y="1768"/>
                  </a:cubicBezTo>
                  <a:cubicBezTo>
                    <a:pt x="88" y="1920"/>
                    <a:pt x="0" y="2112"/>
                    <a:pt x="152" y="2008"/>
                  </a:cubicBezTo>
                  <a:cubicBezTo>
                    <a:pt x="304" y="1904"/>
                    <a:pt x="1096" y="1456"/>
                    <a:pt x="1112" y="1144"/>
                  </a:cubicBezTo>
                  <a:cubicBezTo>
                    <a:pt x="1128" y="832"/>
                    <a:pt x="400" y="272"/>
                    <a:pt x="248" y="136"/>
                  </a:cubicBezTo>
                  <a:cubicBezTo>
                    <a:pt x="96" y="0"/>
                    <a:pt x="104" y="168"/>
                    <a:pt x="200" y="328"/>
                  </a:cubicBezTo>
                  <a:close/>
                </a:path>
              </a:pathLst>
            </a:custGeom>
            <a:solidFill>
              <a:schemeClr val="tx2">
                <a:alpha val="42999"/>
              </a:schemeClr>
            </a:solidFill>
            <a:ln w="1270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pic>
        <p:nvPicPr>
          <p:cNvPr id="18" name="Picture 17">
            <a:extLst>
              <a:ext uri="{FF2B5EF4-FFF2-40B4-BE49-F238E27FC236}">
                <a16:creationId xmlns:a16="http://schemas.microsoft.com/office/drawing/2014/main" id="{1BAAB87F-60AD-4944-833D-A9519C4FA57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1839" y="1574106"/>
            <a:ext cx="2007566" cy="407092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AB185E28-B9A2-495C-BA95-51209A55DFB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48400" y="1573832"/>
            <a:ext cx="1916164" cy="437705"/>
          </a:xfrm>
          <a:prstGeom prst="rect">
            <a:avLst/>
          </a:prstGeom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4524FC17-5193-44F5-9CA2-464E6322C4D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896877" y="3330153"/>
            <a:ext cx="2561323" cy="381559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791DF4DC-6BCC-4CD4-BAB4-751C93C464A7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0105" y="5671361"/>
            <a:ext cx="8897012" cy="615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87110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Step 2. Coloring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dirty="0"/>
              <a:t>Reminder: </a:t>
            </a:r>
            <a:r>
              <a:rPr lang="en-US" b="1" dirty="0">
                <a:solidFill>
                  <a:srgbClr val="0000FF"/>
                </a:solidFill>
              </a:rPr>
              <a:t>coloring for n &gt; 2 is NP-complete</a:t>
            </a:r>
          </a:p>
          <a:p>
            <a:endParaRPr lang="en-US" b="1" dirty="0"/>
          </a:p>
          <a:p>
            <a:r>
              <a:rPr lang="en-US" b="1" u="sng" dirty="0"/>
              <a:t>Observations</a:t>
            </a:r>
            <a:r>
              <a:rPr lang="en-US" b="1" dirty="0"/>
              <a:t>:</a:t>
            </a:r>
          </a:p>
          <a:p>
            <a:pPr lvl="1"/>
            <a:r>
              <a:rPr lang="en-US" dirty="0"/>
              <a:t>a node with </a:t>
            </a:r>
            <a:r>
              <a:rPr lang="en-US" dirty="0">
                <a:solidFill>
                  <a:srgbClr val="FF3399"/>
                </a:solidFill>
              </a:rPr>
              <a:t>degree &lt; n </a:t>
            </a:r>
            <a:r>
              <a:rPr lang="en-US" b="1" dirty="0">
                <a:sym typeface="Symbol"/>
              </a:rPr>
              <a:t></a:t>
            </a:r>
            <a:endParaRPr lang="en-US" b="1" dirty="0"/>
          </a:p>
          <a:p>
            <a:pPr lvl="2"/>
            <a:r>
              <a:rPr lang="en-US" dirty="0"/>
              <a:t>can always color it successfully, given its neighbors’ colors</a:t>
            </a:r>
            <a:br>
              <a:rPr lang="en-US" dirty="0"/>
            </a:br>
            <a:endParaRPr lang="en-US" dirty="0"/>
          </a:p>
          <a:p>
            <a:pPr lvl="1"/>
            <a:r>
              <a:rPr lang="en-US" dirty="0"/>
              <a:t>a node with </a:t>
            </a:r>
            <a:r>
              <a:rPr lang="en-US" dirty="0">
                <a:solidFill>
                  <a:srgbClr val="FF3399"/>
                </a:solidFill>
              </a:rPr>
              <a:t>degree = n</a:t>
            </a:r>
            <a:r>
              <a:rPr lang="en-US" dirty="0"/>
              <a:t> </a:t>
            </a:r>
            <a:r>
              <a:rPr lang="en-US" b="1" dirty="0">
                <a:sym typeface="Symbol"/>
              </a:rPr>
              <a:t> </a:t>
            </a:r>
          </a:p>
          <a:p>
            <a:pPr lvl="2"/>
            <a:r>
              <a:rPr lang="en-US" dirty="0"/>
              <a:t>can only color if at least two neighbors share same color</a:t>
            </a:r>
            <a:br>
              <a:rPr lang="en-US" dirty="0"/>
            </a:br>
            <a:endParaRPr lang="en-US" dirty="0"/>
          </a:p>
          <a:p>
            <a:pPr lvl="1"/>
            <a:r>
              <a:rPr lang="en-US" dirty="0"/>
              <a:t>a node with </a:t>
            </a:r>
            <a:r>
              <a:rPr lang="en-US" dirty="0">
                <a:solidFill>
                  <a:srgbClr val="FF3399"/>
                </a:solidFill>
              </a:rPr>
              <a:t>degree &gt; n</a:t>
            </a:r>
            <a:r>
              <a:rPr lang="en-US" dirty="0"/>
              <a:t> </a:t>
            </a:r>
            <a:r>
              <a:rPr lang="en-US" b="1" dirty="0">
                <a:sym typeface="Symbol"/>
              </a:rPr>
              <a:t></a:t>
            </a:r>
          </a:p>
          <a:p>
            <a:pPr lvl="2"/>
            <a:r>
              <a:rPr lang="en-US" dirty="0"/>
              <a:t>maybe, not always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16</a:t>
            </a:fld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95A829E4-112B-4AAE-86CF-D5E57327E6F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12106" y="4735317"/>
            <a:ext cx="1482188" cy="1767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70489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Coloring Algorithm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610600" cy="4602163"/>
          </a:xfrm>
        </p:spPr>
        <p:txBody>
          <a:bodyPr>
            <a:normAutofit fontScale="62500" lnSpcReduction="20000"/>
          </a:bodyPr>
          <a:lstStyle/>
          <a:p>
            <a:r>
              <a:rPr lang="en-US" u="sng" dirty="0">
                <a:solidFill>
                  <a:srgbClr val="0000FF"/>
                </a:solidFill>
              </a:rPr>
              <a:t>Algorithm</a:t>
            </a:r>
            <a:r>
              <a:rPr lang="en-US" dirty="0"/>
              <a:t>:</a:t>
            </a:r>
          </a:p>
          <a:p>
            <a:pPr lvl="1"/>
            <a:r>
              <a:rPr lang="en-US" dirty="0"/>
              <a:t>Iterate until stuck or done</a:t>
            </a:r>
          </a:p>
          <a:p>
            <a:pPr lvl="2"/>
            <a:r>
              <a:rPr lang="en-US" dirty="0">
                <a:solidFill>
                  <a:srgbClr val="0000FF"/>
                </a:solidFill>
              </a:rPr>
              <a:t>Pick any node with degree &lt; n</a:t>
            </a:r>
          </a:p>
          <a:p>
            <a:pPr lvl="2"/>
            <a:r>
              <a:rPr lang="en-US" dirty="0">
                <a:solidFill>
                  <a:srgbClr val="0000FF"/>
                </a:solidFill>
              </a:rPr>
              <a:t>Remove the node and its edges from the graph</a:t>
            </a:r>
          </a:p>
          <a:p>
            <a:pPr lvl="1"/>
            <a:r>
              <a:rPr lang="en-US" dirty="0"/>
              <a:t>If </a:t>
            </a:r>
            <a:r>
              <a:rPr lang="en-US" dirty="0">
                <a:solidFill>
                  <a:srgbClr val="0000FF"/>
                </a:solidFill>
              </a:rPr>
              <a:t>done</a:t>
            </a:r>
            <a:r>
              <a:rPr lang="en-US" dirty="0"/>
              <a:t> (no nodes left)</a:t>
            </a:r>
          </a:p>
          <a:p>
            <a:pPr lvl="2"/>
            <a:r>
              <a:rPr lang="en-US" dirty="0">
                <a:solidFill>
                  <a:srgbClr val="0000FF"/>
                </a:solidFill>
              </a:rPr>
              <a:t>reverse process and add colors</a:t>
            </a:r>
          </a:p>
          <a:p>
            <a:r>
              <a:rPr lang="en-US" dirty="0">
                <a:solidFill>
                  <a:srgbClr val="0000FF"/>
                </a:solidFill>
              </a:rPr>
              <a:t>Example</a:t>
            </a:r>
            <a:r>
              <a:rPr lang="en-US" dirty="0"/>
              <a:t> (</a:t>
            </a:r>
            <a:r>
              <a:rPr lang="en-US" dirty="0">
                <a:solidFill>
                  <a:srgbClr val="FF3399"/>
                </a:solidFill>
              </a:rPr>
              <a:t>n</a:t>
            </a:r>
            <a:r>
              <a:rPr lang="en-US" dirty="0"/>
              <a:t> = </a:t>
            </a:r>
            <a:r>
              <a:rPr lang="en-US" dirty="0">
                <a:solidFill>
                  <a:srgbClr val="FF3399"/>
                </a:solidFill>
              </a:rPr>
              <a:t>3</a:t>
            </a:r>
            <a:r>
              <a:rPr lang="en-US" dirty="0"/>
              <a:t>):</a:t>
            </a:r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r>
              <a:rPr lang="en-US" u="sng" dirty="0"/>
              <a:t>Note</a:t>
            </a:r>
            <a:r>
              <a:rPr lang="en-US" dirty="0"/>
              <a:t>: degree of a node may drop in iteration</a:t>
            </a:r>
          </a:p>
          <a:p>
            <a:r>
              <a:rPr lang="en-US" dirty="0"/>
              <a:t>Avoids making arbitrary decisions that make coloring fail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17</a:t>
            </a:fld>
            <a:endParaRPr lang="en-US" dirty="0"/>
          </a:p>
        </p:txBody>
      </p:sp>
      <p:grpSp>
        <p:nvGrpSpPr>
          <p:cNvPr id="18" name="Group 17"/>
          <p:cNvGrpSpPr/>
          <p:nvPr/>
        </p:nvGrpSpPr>
        <p:grpSpPr>
          <a:xfrm>
            <a:off x="1207888" y="3532257"/>
            <a:ext cx="1546624" cy="1622286"/>
            <a:chOff x="1207888" y="3532257"/>
            <a:chExt cx="1546624" cy="1622286"/>
          </a:xfrm>
        </p:grpSpPr>
        <p:sp>
          <p:nvSpPr>
            <p:cNvPr id="7" name="TextBox 6"/>
            <p:cNvSpPr txBox="1"/>
            <p:nvPr/>
          </p:nvSpPr>
          <p:spPr>
            <a:xfrm>
              <a:off x="1828800" y="3532257"/>
              <a:ext cx="316112" cy="353943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1700" b="1" dirty="0">
                  <a:latin typeface="Courier New" pitchFamily="49" charset="0"/>
                  <a:cs typeface="Courier New" pitchFamily="49" charset="0"/>
                </a:rPr>
                <a:t>B</a:t>
              </a: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2438400" y="4191000"/>
              <a:ext cx="316112" cy="353943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1700" b="1" dirty="0">
                  <a:latin typeface="Courier New" pitchFamily="49" charset="0"/>
                  <a:cs typeface="Courier New" pitchFamily="49" charset="0"/>
                </a:rPr>
                <a:t>C</a:t>
              </a:r>
            </a:p>
          </p:txBody>
        </p:sp>
        <p:cxnSp>
          <p:nvCxnSpPr>
            <p:cNvPr id="9" name="Straight Arrow Connector 8"/>
            <p:cNvCxnSpPr>
              <a:stCxn id="7" idx="2"/>
              <a:endCxn id="8" idx="0"/>
            </p:cNvCxnSpPr>
            <p:nvPr/>
          </p:nvCxnSpPr>
          <p:spPr>
            <a:xfrm rot="16200000" flipH="1">
              <a:off x="2139256" y="3733800"/>
              <a:ext cx="304800" cy="609600"/>
            </a:xfrm>
            <a:prstGeom prst="straightConnector1">
              <a:avLst/>
            </a:prstGeom>
            <a:ln w="22225">
              <a:solidFill>
                <a:schemeClr val="tx1"/>
              </a:solidFill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Arrow Connector 9"/>
            <p:cNvCxnSpPr>
              <a:stCxn id="7" idx="2"/>
              <a:endCxn id="11" idx="0"/>
            </p:cNvCxnSpPr>
            <p:nvPr/>
          </p:nvCxnSpPr>
          <p:spPr>
            <a:xfrm rot="5400000">
              <a:off x="1524000" y="3728144"/>
              <a:ext cx="304800" cy="620912"/>
            </a:xfrm>
            <a:prstGeom prst="straightConnector1">
              <a:avLst/>
            </a:prstGeom>
            <a:ln w="22225">
              <a:solidFill>
                <a:schemeClr val="tx1"/>
              </a:solidFill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TextBox 10"/>
            <p:cNvSpPr txBox="1"/>
            <p:nvPr/>
          </p:nvSpPr>
          <p:spPr>
            <a:xfrm>
              <a:off x="1207888" y="4191000"/>
              <a:ext cx="316112" cy="353943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1700" b="1" dirty="0">
                  <a:latin typeface="Courier New" pitchFamily="49" charset="0"/>
                  <a:cs typeface="Courier New" pitchFamily="49" charset="0"/>
                </a:rPr>
                <a:t>E</a:t>
              </a:r>
            </a:p>
          </p:txBody>
        </p:sp>
        <p:cxnSp>
          <p:nvCxnSpPr>
            <p:cNvPr id="12" name="Straight Arrow Connector 11"/>
            <p:cNvCxnSpPr>
              <a:stCxn id="8" idx="2"/>
              <a:endCxn id="15" idx="0"/>
            </p:cNvCxnSpPr>
            <p:nvPr/>
          </p:nvCxnSpPr>
          <p:spPr>
            <a:xfrm rot="5400000">
              <a:off x="2163828" y="4367971"/>
              <a:ext cx="255657" cy="609600"/>
            </a:xfrm>
            <a:prstGeom prst="straightConnector1">
              <a:avLst/>
            </a:prstGeom>
            <a:ln w="22225">
              <a:solidFill>
                <a:schemeClr val="tx1"/>
              </a:solidFill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Arrow Connector 12"/>
            <p:cNvCxnSpPr>
              <a:stCxn id="11" idx="2"/>
              <a:endCxn id="15" idx="0"/>
            </p:cNvCxnSpPr>
            <p:nvPr/>
          </p:nvCxnSpPr>
          <p:spPr>
            <a:xfrm rot="16200000" flipH="1">
              <a:off x="1548572" y="4362315"/>
              <a:ext cx="255657" cy="620912"/>
            </a:xfrm>
            <a:prstGeom prst="straightConnector1">
              <a:avLst/>
            </a:prstGeom>
            <a:ln w="22225">
              <a:solidFill>
                <a:schemeClr val="tx1"/>
              </a:solidFill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TextBox 13"/>
            <p:cNvSpPr txBox="1"/>
            <p:nvPr/>
          </p:nvSpPr>
          <p:spPr>
            <a:xfrm>
              <a:off x="1828800" y="4191000"/>
              <a:ext cx="316112" cy="353943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1700" b="1" dirty="0">
                  <a:latin typeface="Courier New" pitchFamily="49" charset="0"/>
                  <a:cs typeface="Courier New" pitchFamily="49" charset="0"/>
                </a:rPr>
                <a:t>A</a:t>
              </a: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1828800" y="4800600"/>
              <a:ext cx="316112" cy="353943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1700" b="1" dirty="0">
                  <a:latin typeface="Courier New" pitchFamily="49" charset="0"/>
                  <a:cs typeface="Courier New" pitchFamily="49" charset="0"/>
                </a:rPr>
                <a:t>D</a:t>
              </a:r>
            </a:p>
          </p:txBody>
        </p:sp>
        <p:cxnSp>
          <p:nvCxnSpPr>
            <p:cNvPr id="29" name="Straight Arrow Connector 28"/>
            <p:cNvCxnSpPr>
              <a:stCxn id="14" idx="3"/>
              <a:endCxn id="8" idx="1"/>
            </p:cNvCxnSpPr>
            <p:nvPr/>
          </p:nvCxnSpPr>
          <p:spPr>
            <a:xfrm>
              <a:off x="2144912" y="4367972"/>
              <a:ext cx="293488" cy="1588"/>
            </a:xfrm>
            <a:prstGeom prst="straightConnector1">
              <a:avLst/>
            </a:prstGeom>
            <a:ln w="22225">
              <a:solidFill>
                <a:schemeClr val="tx1"/>
              </a:solidFill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Arrow Connector 31"/>
            <p:cNvCxnSpPr>
              <a:stCxn id="11" idx="3"/>
              <a:endCxn id="14" idx="1"/>
            </p:cNvCxnSpPr>
            <p:nvPr/>
          </p:nvCxnSpPr>
          <p:spPr>
            <a:xfrm>
              <a:off x="1524000" y="4367972"/>
              <a:ext cx="304800" cy="1588"/>
            </a:xfrm>
            <a:prstGeom prst="straightConnector1">
              <a:avLst/>
            </a:prstGeom>
            <a:ln w="22225">
              <a:solidFill>
                <a:schemeClr val="tx1"/>
              </a:solidFill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6" name="Picture 15">
            <a:extLst>
              <a:ext uri="{FF2B5EF4-FFF2-40B4-BE49-F238E27FC236}">
                <a16:creationId xmlns:a16="http://schemas.microsoft.com/office/drawing/2014/main" id="{71FD7052-DAF6-4C3A-B973-52E0E808240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16092" y="3407119"/>
            <a:ext cx="3016688" cy="1723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58695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F4296C-8D6C-4C35-9B74-B30DE0CA15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More details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C252AE-75C8-4637-B43F-3307BEE2C0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3FC4853-6714-4108-B0FA-1C18263621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18</a:t>
            </a:fld>
            <a:endParaRPr lang="en-US" alt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E04FE89-ECCB-483D-95E0-7009D68776C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5643" y="1300155"/>
            <a:ext cx="8531157" cy="50561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401975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Does Coloring Accomplish?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solidFill>
                  <a:srgbClr val="0000FF"/>
                </a:solidFill>
              </a:rPr>
              <a:t>Done</a:t>
            </a:r>
            <a:r>
              <a:rPr lang="en-US" b="1" dirty="0"/>
              <a:t>: </a:t>
            </a:r>
          </a:p>
          <a:p>
            <a:pPr lvl="1"/>
            <a:r>
              <a:rPr lang="en-US" dirty="0"/>
              <a:t>colorable, also obtained an assignment</a:t>
            </a:r>
          </a:p>
          <a:p>
            <a:r>
              <a:rPr lang="en-US" b="1" dirty="0">
                <a:solidFill>
                  <a:srgbClr val="0000FF"/>
                </a:solidFill>
              </a:rPr>
              <a:t>Stuck</a:t>
            </a:r>
            <a:r>
              <a:rPr lang="en-US" b="1" dirty="0"/>
              <a:t>: </a:t>
            </a:r>
          </a:p>
          <a:p>
            <a:pPr lvl="1"/>
            <a:r>
              <a:rPr lang="en-US" dirty="0"/>
              <a:t>colorable or not?  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19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449712" y="3864114"/>
            <a:ext cx="316112" cy="353943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700" b="1" dirty="0">
                <a:latin typeface="Courier New" pitchFamily="49" charset="0"/>
                <a:cs typeface="Courier New" pitchFamily="49" charset="0"/>
              </a:rPr>
              <a:t>B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059312" y="4522857"/>
            <a:ext cx="316112" cy="353943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700" b="1" dirty="0">
                <a:latin typeface="Courier New" pitchFamily="49" charset="0"/>
                <a:cs typeface="Courier New" pitchFamily="49" charset="0"/>
              </a:rPr>
              <a:t>C</a:t>
            </a:r>
          </a:p>
        </p:txBody>
      </p:sp>
      <p:cxnSp>
        <p:nvCxnSpPr>
          <p:cNvPr id="9" name="Straight Arrow Connector 8"/>
          <p:cNvCxnSpPr>
            <a:stCxn id="7" idx="2"/>
            <a:endCxn id="8" idx="0"/>
          </p:cNvCxnSpPr>
          <p:nvPr/>
        </p:nvCxnSpPr>
        <p:spPr>
          <a:xfrm rot="16200000" flipH="1">
            <a:off x="2760168" y="4065657"/>
            <a:ext cx="304800" cy="609600"/>
          </a:xfrm>
          <a:prstGeom prst="straightConnector1">
            <a:avLst/>
          </a:prstGeom>
          <a:ln w="22225">
            <a:solidFill>
              <a:schemeClr val="tx1"/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>
            <a:stCxn id="7" idx="2"/>
            <a:endCxn id="11" idx="0"/>
          </p:cNvCxnSpPr>
          <p:nvPr/>
        </p:nvCxnSpPr>
        <p:spPr>
          <a:xfrm rot="5400000">
            <a:off x="2144912" y="4060001"/>
            <a:ext cx="304800" cy="620912"/>
          </a:xfrm>
          <a:prstGeom prst="straightConnector1">
            <a:avLst/>
          </a:prstGeom>
          <a:ln w="22225">
            <a:solidFill>
              <a:schemeClr val="tx1"/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1828800" y="4522857"/>
            <a:ext cx="316112" cy="353943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700" b="1" dirty="0">
                <a:latin typeface="Courier New" pitchFamily="49" charset="0"/>
                <a:cs typeface="Courier New" pitchFamily="49" charset="0"/>
              </a:rPr>
              <a:t>E</a:t>
            </a:r>
          </a:p>
        </p:txBody>
      </p:sp>
      <p:cxnSp>
        <p:nvCxnSpPr>
          <p:cNvPr id="12" name="Straight Arrow Connector 11"/>
          <p:cNvCxnSpPr>
            <a:stCxn id="8" idx="2"/>
            <a:endCxn id="15" idx="0"/>
          </p:cNvCxnSpPr>
          <p:nvPr/>
        </p:nvCxnSpPr>
        <p:spPr>
          <a:xfrm rot="5400000">
            <a:off x="2784740" y="4699828"/>
            <a:ext cx="255657" cy="609600"/>
          </a:xfrm>
          <a:prstGeom prst="straightConnector1">
            <a:avLst/>
          </a:prstGeom>
          <a:ln w="22225">
            <a:solidFill>
              <a:schemeClr val="tx1"/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11" idx="2"/>
            <a:endCxn id="15" idx="0"/>
          </p:cNvCxnSpPr>
          <p:nvPr/>
        </p:nvCxnSpPr>
        <p:spPr>
          <a:xfrm rot="16200000" flipH="1">
            <a:off x="2169484" y="4694172"/>
            <a:ext cx="255657" cy="620912"/>
          </a:xfrm>
          <a:prstGeom prst="straightConnector1">
            <a:avLst/>
          </a:prstGeom>
          <a:ln w="22225">
            <a:solidFill>
              <a:schemeClr val="tx1"/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2449712" y="4522857"/>
            <a:ext cx="316112" cy="353943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700" b="1" dirty="0">
                <a:latin typeface="Courier New" pitchFamily="49" charset="0"/>
                <a:cs typeface="Courier New" pitchFamily="49" charset="0"/>
              </a:rPr>
              <a:t>A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2449712" y="5132457"/>
            <a:ext cx="316112" cy="353943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700" b="1" dirty="0">
                <a:latin typeface="Courier New" pitchFamily="49" charset="0"/>
                <a:cs typeface="Courier New" pitchFamily="49" charset="0"/>
              </a:rPr>
              <a:t>D</a:t>
            </a:r>
          </a:p>
        </p:txBody>
      </p:sp>
      <p:cxnSp>
        <p:nvCxnSpPr>
          <p:cNvPr id="16" name="Straight Arrow Connector 15"/>
          <p:cNvCxnSpPr>
            <a:stCxn id="14" idx="3"/>
            <a:endCxn id="8" idx="1"/>
          </p:cNvCxnSpPr>
          <p:nvPr/>
        </p:nvCxnSpPr>
        <p:spPr>
          <a:xfrm>
            <a:off x="2765824" y="4699829"/>
            <a:ext cx="293488" cy="1588"/>
          </a:xfrm>
          <a:prstGeom prst="straightConnector1">
            <a:avLst/>
          </a:prstGeom>
          <a:ln w="22225">
            <a:solidFill>
              <a:schemeClr val="tx1"/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11" idx="3"/>
            <a:endCxn id="14" idx="1"/>
          </p:cNvCxnSpPr>
          <p:nvPr/>
        </p:nvCxnSpPr>
        <p:spPr>
          <a:xfrm>
            <a:off x="2144912" y="4699829"/>
            <a:ext cx="304800" cy="1588"/>
          </a:xfrm>
          <a:prstGeom prst="straightConnector1">
            <a:avLst/>
          </a:prstGeom>
          <a:ln w="22225">
            <a:solidFill>
              <a:schemeClr val="tx1"/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513438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CD025D-0E26-44E2-8632-6B450320B6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Register Allocation and Coalescing	</a:t>
            </a:r>
            <a:endParaRPr lang="en-CA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1D19698-0F97-409A-8239-37339DB5D2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2</a:t>
            </a:fld>
            <a:endParaRPr lang="en-US" altLang="en-US" dirty="0"/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EE2C8C38-F64C-4090-A0B0-A73CDC4E1832}"/>
              </a:ext>
            </a:extLst>
          </p:cNvPr>
          <p:cNvSpPr txBox="1">
            <a:spLocks/>
          </p:cNvSpPr>
          <p:nvPr/>
        </p:nvSpPr>
        <p:spPr>
          <a:xfrm>
            <a:off x="457200" y="1676400"/>
            <a:ext cx="8077200" cy="441960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 Introduction</a:t>
            </a:r>
          </a:p>
          <a:p>
            <a:r>
              <a:rPr lang="en-US" dirty="0"/>
              <a:t> Abstraction and the Problem</a:t>
            </a:r>
          </a:p>
          <a:p>
            <a:r>
              <a:rPr lang="en-US" dirty="0"/>
              <a:t> Algorithm</a:t>
            </a:r>
          </a:p>
          <a:p>
            <a:r>
              <a:rPr lang="en-US" dirty="0"/>
              <a:t> Spilling</a:t>
            </a:r>
          </a:p>
          <a:p>
            <a:r>
              <a:rPr lang="en-US" dirty="0"/>
              <a:t> Coalescing</a:t>
            </a:r>
          </a:p>
          <a:p>
            <a:endParaRPr lang="en-US" dirty="0"/>
          </a:p>
          <a:p>
            <a:endParaRPr lang="en-US" dirty="0"/>
          </a:p>
          <a:p>
            <a:pPr>
              <a:buFont typeface="Arial" pitchFamily="34" charset="0"/>
              <a:buNone/>
            </a:pPr>
            <a:r>
              <a:rPr lang="en-US" dirty="0"/>
              <a:t>Reading: ALSU 8.8.4</a:t>
            </a:r>
          </a:p>
          <a:p>
            <a:pPr marL="914400" indent="-40005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731194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Extending Coloring: Design Principles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3193"/>
            <a:ext cx="8229600" cy="5029199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1000"/>
              </a:spcAft>
            </a:pPr>
            <a:r>
              <a:rPr lang="en-US" b="1" dirty="0">
                <a:solidFill>
                  <a:srgbClr val="0000FF"/>
                </a:solidFill>
              </a:rPr>
              <a:t>A pseudo-register is </a:t>
            </a:r>
            <a:endParaRPr lang="en-US" dirty="0">
              <a:solidFill>
                <a:srgbClr val="0000FF"/>
              </a:solidFill>
            </a:endParaRPr>
          </a:p>
          <a:p>
            <a:pPr lvl="1">
              <a:lnSpc>
                <a:spcPct val="90000"/>
              </a:lnSpc>
              <a:spcBef>
                <a:spcPct val="0"/>
              </a:spcBef>
              <a:spcAft>
                <a:spcPts val="500"/>
              </a:spcAft>
            </a:pPr>
            <a:r>
              <a:rPr lang="en-US" dirty="0">
                <a:solidFill>
                  <a:srgbClr val="FF0066"/>
                </a:solidFill>
              </a:rPr>
              <a:t>Colored successfully</a:t>
            </a:r>
            <a:r>
              <a:rPr lang="en-US" dirty="0"/>
              <a:t>: allocated a hardware register</a:t>
            </a:r>
            <a:endParaRPr lang="en-US" b="1" dirty="0"/>
          </a:p>
          <a:p>
            <a:pPr lvl="1">
              <a:lnSpc>
                <a:spcPct val="90000"/>
              </a:lnSpc>
              <a:spcBef>
                <a:spcPct val="0"/>
              </a:spcBef>
              <a:spcAft>
                <a:spcPts val="500"/>
              </a:spcAft>
            </a:pPr>
            <a:r>
              <a:rPr lang="en-US" dirty="0">
                <a:solidFill>
                  <a:srgbClr val="FF0066"/>
                </a:solidFill>
              </a:rPr>
              <a:t>Not colored</a:t>
            </a:r>
            <a:r>
              <a:rPr lang="en-US" dirty="0"/>
              <a:t>: left in memory </a:t>
            </a:r>
            <a:endParaRPr lang="en-US" b="1" dirty="0"/>
          </a:p>
          <a:p>
            <a:pPr>
              <a:spcBef>
                <a:spcPct val="0"/>
              </a:spcBef>
              <a:spcAft>
                <a:spcPts val="1000"/>
              </a:spcAft>
            </a:pPr>
            <a:r>
              <a:rPr lang="en-US" b="1" dirty="0">
                <a:solidFill>
                  <a:srgbClr val="0000FF"/>
                </a:solidFill>
              </a:rPr>
              <a:t>Objective function</a:t>
            </a:r>
            <a:endParaRPr lang="en-US" dirty="0">
              <a:solidFill>
                <a:srgbClr val="0000FF"/>
              </a:solidFill>
            </a:endParaRPr>
          </a:p>
          <a:p>
            <a:pPr lvl="1">
              <a:lnSpc>
                <a:spcPct val="90000"/>
              </a:lnSpc>
              <a:spcBef>
                <a:spcPct val="0"/>
              </a:spcBef>
              <a:spcAft>
                <a:spcPts val="500"/>
              </a:spcAft>
            </a:pPr>
            <a:r>
              <a:rPr lang="en-US" dirty="0"/>
              <a:t>Cost of an uncolored node:</a:t>
            </a:r>
            <a:endParaRPr lang="en-US" b="1" dirty="0"/>
          </a:p>
          <a:p>
            <a:pPr lvl="2">
              <a:lnSpc>
                <a:spcPct val="90000"/>
              </a:lnSpc>
              <a:spcBef>
                <a:spcPct val="0"/>
              </a:spcBef>
              <a:spcAft>
                <a:spcPts val="500"/>
              </a:spcAft>
            </a:pPr>
            <a:r>
              <a:rPr lang="en-US" dirty="0"/>
              <a:t>proportional to number of uses/definitions (dynamically)</a:t>
            </a:r>
            <a:endParaRPr lang="en-US" b="1" dirty="0"/>
          </a:p>
          <a:p>
            <a:pPr lvl="2">
              <a:lnSpc>
                <a:spcPct val="90000"/>
              </a:lnSpc>
              <a:spcBef>
                <a:spcPct val="0"/>
              </a:spcBef>
              <a:spcAft>
                <a:spcPts val="500"/>
              </a:spcAft>
            </a:pPr>
            <a:r>
              <a:rPr lang="en-US" dirty="0"/>
              <a:t>estimate by its loop nesting</a:t>
            </a:r>
            <a:endParaRPr lang="en-US" b="1" dirty="0"/>
          </a:p>
          <a:p>
            <a:pPr lvl="1">
              <a:lnSpc>
                <a:spcPct val="90000"/>
              </a:lnSpc>
              <a:spcBef>
                <a:spcPct val="0"/>
              </a:spcBef>
              <a:spcAft>
                <a:spcPts val="500"/>
              </a:spcAft>
            </a:pPr>
            <a:r>
              <a:rPr lang="en-US" dirty="0"/>
              <a:t>Objective: </a:t>
            </a:r>
            <a:r>
              <a:rPr lang="en-US" dirty="0">
                <a:solidFill>
                  <a:srgbClr val="FF0066"/>
                </a:solidFill>
              </a:rPr>
              <a:t>minimize sum of cost of uncolored nodes</a:t>
            </a:r>
            <a:endParaRPr lang="en-US" b="1" dirty="0">
              <a:solidFill>
                <a:srgbClr val="FF0066"/>
              </a:solidFill>
            </a:endParaRPr>
          </a:p>
          <a:p>
            <a:pPr>
              <a:spcBef>
                <a:spcPct val="0"/>
              </a:spcBef>
              <a:spcAft>
                <a:spcPts val="1000"/>
              </a:spcAft>
            </a:pPr>
            <a:r>
              <a:rPr lang="en-US" b="1" dirty="0">
                <a:solidFill>
                  <a:srgbClr val="0000FF"/>
                </a:solidFill>
              </a:rPr>
              <a:t>Heuristics</a:t>
            </a:r>
            <a:endParaRPr lang="en-US" dirty="0">
              <a:solidFill>
                <a:srgbClr val="0000FF"/>
              </a:solidFill>
            </a:endParaRPr>
          </a:p>
          <a:p>
            <a:pPr lvl="1">
              <a:lnSpc>
                <a:spcPct val="90000"/>
              </a:lnSpc>
              <a:spcBef>
                <a:spcPct val="0"/>
              </a:spcBef>
              <a:spcAft>
                <a:spcPts val="500"/>
              </a:spcAft>
            </a:pPr>
            <a:r>
              <a:rPr lang="en-US" dirty="0">
                <a:solidFill>
                  <a:srgbClr val="FF0066"/>
                </a:solidFill>
              </a:rPr>
              <a:t>Benefit of spilling </a:t>
            </a:r>
            <a:r>
              <a:rPr lang="en-US" dirty="0"/>
              <a:t>a pseudo-register: </a:t>
            </a:r>
            <a:endParaRPr lang="en-US" b="1" dirty="0"/>
          </a:p>
          <a:p>
            <a:pPr lvl="2">
              <a:lnSpc>
                <a:spcPct val="90000"/>
              </a:lnSpc>
              <a:spcBef>
                <a:spcPct val="0"/>
              </a:spcBef>
              <a:spcAft>
                <a:spcPts val="500"/>
              </a:spcAft>
            </a:pPr>
            <a:r>
              <a:rPr lang="en-US" dirty="0"/>
              <a:t>increases </a:t>
            </a:r>
            <a:r>
              <a:rPr lang="en-US" dirty="0" err="1"/>
              <a:t>colorability</a:t>
            </a:r>
            <a:r>
              <a:rPr lang="en-US" dirty="0"/>
              <a:t> of pseudo-registers it interferes with</a:t>
            </a:r>
            <a:endParaRPr lang="en-US" b="1" dirty="0"/>
          </a:p>
          <a:p>
            <a:pPr lvl="2">
              <a:lnSpc>
                <a:spcPct val="90000"/>
              </a:lnSpc>
              <a:spcBef>
                <a:spcPct val="0"/>
              </a:spcBef>
              <a:spcAft>
                <a:spcPts val="500"/>
              </a:spcAft>
            </a:pPr>
            <a:r>
              <a:rPr lang="en-US" dirty="0"/>
              <a:t>can </a:t>
            </a:r>
            <a:r>
              <a:rPr lang="en-US" dirty="0">
                <a:solidFill>
                  <a:srgbClr val="0000FF"/>
                </a:solidFill>
              </a:rPr>
              <a:t>approximate by its degree in interference graph</a:t>
            </a:r>
            <a:endParaRPr lang="en-US" b="1" dirty="0">
              <a:solidFill>
                <a:srgbClr val="0000FF"/>
              </a:solidFill>
            </a:endParaRPr>
          </a:p>
          <a:p>
            <a:pPr lvl="1">
              <a:lnSpc>
                <a:spcPct val="90000"/>
              </a:lnSpc>
              <a:spcBef>
                <a:spcPct val="0"/>
              </a:spcBef>
              <a:spcAft>
                <a:spcPts val="500"/>
              </a:spcAft>
            </a:pPr>
            <a:r>
              <a:rPr lang="en-US" dirty="0">
                <a:solidFill>
                  <a:srgbClr val="0000FF"/>
                </a:solidFill>
              </a:rPr>
              <a:t>Greedy heuristic</a:t>
            </a:r>
            <a:endParaRPr lang="en-US" b="1" dirty="0">
              <a:solidFill>
                <a:srgbClr val="0000FF"/>
              </a:solidFill>
            </a:endParaRPr>
          </a:p>
          <a:p>
            <a:pPr lvl="2">
              <a:lnSpc>
                <a:spcPct val="90000"/>
              </a:lnSpc>
              <a:spcBef>
                <a:spcPct val="0"/>
              </a:spcBef>
              <a:spcAft>
                <a:spcPts val="500"/>
              </a:spcAft>
            </a:pPr>
            <a:r>
              <a:rPr lang="en-US" dirty="0">
                <a:solidFill>
                  <a:srgbClr val="FF0066"/>
                </a:solidFill>
              </a:rPr>
              <a:t>spill the pseudo-register with lowest cost-to-benefit ratio</a:t>
            </a:r>
            <a:r>
              <a:rPr lang="en-US" dirty="0"/>
              <a:t>, whenever spilling is necessary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08131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Spilling to Memory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>
                <a:solidFill>
                  <a:srgbClr val="FF0066"/>
                </a:solidFill>
              </a:rPr>
              <a:t>CISC</a:t>
            </a:r>
            <a:r>
              <a:rPr lang="en-US" dirty="0"/>
              <a:t> architectures</a:t>
            </a:r>
          </a:p>
          <a:p>
            <a:pPr lvl="1"/>
            <a:r>
              <a:rPr lang="en-US" dirty="0"/>
              <a:t>can </a:t>
            </a:r>
            <a:r>
              <a:rPr lang="en-US" dirty="0">
                <a:solidFill>
                  <a:srgbClr val="0000FF"/>
                </a:solidFill>
              </a:rPr>
              <a:t>operate on data in memory directly</a:t>
            </a:r>
          </a:p>
          <a:p>
            <a:pPr lvl="1"/>
            <a:r>
              <a:rPr lang="en-US" dirty="0"/>
              <a:t>memory operations are </a:t>
            </a:r>
            <a:r>
              <a:rPr lang="en-US" dirty="0">
                <a:solidFill>
                  <a:srgbClr val="0000FF"/>
                </a:solidFill>
              </a:rPr>
              <a:t>slower than register operations</a:t>
            </a:r>
          </a:p>
          <a:p>
            <a:pPr>
              <a:lnSpc>
                <a:spcPct val="150000"/>
              </a:lnSpc>
            </a:pPr>
            <a:r>
              <a:rPr lang="en-US" dirty="0">
                <a:solidFill>
                  <a:srgbClr val="FF0066"/>
                </a:solidFill>
              </a:rPr>
              <a:t>RISC</a:t>
            </a:r>
            <a:r>
              <a:rPr lang="en-US" dirty="0"/>
              <a:t> architectures</a:t>
            </a:r>
          </a:p>
          <a:p>
            <a:pPr lvl="1"/>
            <a:r>
              <a:rPr lang="en-US" dirty="0"/>
              <a:t>machine instructions can </a:t>
            </a:r>
            <a:r>
              <a:rPr lang="en-US" dirty="0">
                <a:solidFill>
                  <a:srgbClr val="0000FF"/>
                </a:solidFill>
              </a:rPr>
              <a:t>only apply to registers</a:t>
            </a:r>
          </a:p>
          <a:p>
            <a:pPr lvl="1"/>
            <a:r>
              <a:rPr lang="en-US" dirty="0">
                <a:solidFill>
                  <a:srgbClr val="0000FF"/>
                </a:solidFill>
              </a:rPr>
              <a:t>Use</a:t>
            </a:r>
          </a:p>
          <a:p>
            <a:pPr lvl="2"/>
            <a:r>
              <a:rPr lang="en-US" dirty="0">
                <a:solidFill>
                  <a:srgbClr val="FF0066"/>
                </a:solidFill>
              </a:rPr>
              <a:t>must first load data from memory </a:t>
            </a:r>
            <a:r>
              <a:rPr lang="en-US" dirty="0"/>
              <a:t>to a register before use</a:t>
            </a:r>
          </a:p>
          <a:p>
            <a:pPr lvl="1"/>
            <a:r>
              <a:rPr lang="en-US" dirty="0">
                <a:solidFill>
                  <a:srgbClr val="0000FF"/>
                </a:solidFill>
              </a:rPr>
              <a:t>Definition</a:t>
            </a:r>
          </a:p>
          <a:p>
            <a:pPr lvl="2"/>
            <a:r>
              <a:rPr lang="en-US" dirty="0">
                <a:solidFill>
                  <a:srgbClr val="FF0066"/>
                </a:solidFill>
              </a:rPr>
              <a:t>must first compute RHS in a register</a:t>
            </a:r>
          </a:p>
          <a:p>
            <a:pPr lvl="2"/>
            <a:r>
              <a:rPr lang="en-US" dirty="0"/>
              <a:t>store to memory afterwards</a:t>
            </a:r>
          </a:p>
          <a:p>
            <a:pPr lvl="1"/>
            <a:r>
              <a:rPr lang="en-US" dirty="0">
                <a:solidFill>
                  <a:srgbClr val="FF0066"/>
                </a:solidFill>
              </a:rPr>
              <a:t>Even if spilled to memory, needs a register at time of use/definition</a:t>
            </a:r>
            <a:br>
              <a:rPr lang="en-US" dirty="0">
                <a:solidFill>
                  <a:srgbClr val="FF0066"/>
                </a:solidFill>
              </a:rPr>
            </a:br>
            <a:r>
              <a:rPr lang="en-US" dirty="0">
                <a:solidFill>
                  <a:srgbClr val="FF0066"/>
                </a:solidFill>
              </a:rPr>
              <a:t>	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97907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8286D-BBA3-46BA-995D-8EB1AA5A5405}" type="slidenum">
              <a:rPr lang="en-US"/>
              <a:pPr/>
              <a:t>22</a:t>
            </a:fld>
            <a:endParaRPr lang="en-US"/>
          </a:p>
        </p:txBody>
      </p:sp>
      <p:sp>
        <p:nvSpPr>
          <p:cNvPr id="11345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Chaitin: Coloring and Spilling</a:t>
            </a:r>
          </a:p>
        </p:txBody>
      </p:sp>
      <p:sp>
        <p:nvSpPr>
          <p:cNvPr id="1134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  <a:spcBef>
                <a:spcPts val="1000"/>
              </a:spcBef>
              <a:spcAft>
                <a:spcPts val="500"/>
              </a:spcAft>
            </a:pPr>
            <a:r>
              <a:rPr lang="en-US" sz="2000" b="1" dirty="0">
                <a:solidFill>
                  <a:srgbClr val="0000FF"/>
                </a:solidFill>
              </a:rPr>
              <a:t>Identify spilling </a:t>
            </a:r>
            <a:endParaRPr lang="en-US" sz="2000" dirty="0">
              <a:solidFill>
                <a:srgbClr val="0000FF"/>
              </a:solidFill>
            </a:endParaRPr>
          </a:p>
          <a:p>
            <a:pPr>
              <a:lnSpc>
                <a:spcPct val="90000"/>
              </a:lnSpc>
              <a:spcBef>
                <a:spcPct val="5000"/>
              </a:spcBef>
              <a:buFontTx/>
              <a:buNone/>
            </a:pPr>
            <a:r>
              <a:rPr lang="en-US" sz="2000" b="1" dirty="0"/>
              <a:t>	</a:t>
            </a:r>
            <a:r>
              <a:rPr lang="en-US" sz="1800" dirty="0"/>
              <a:t>Build interference graph</a:t>
            </a:r>
            <a:endParaRPr lang="en-US" sz="1800" b="1" dirty="0"/>
          </a:p>
          <a:p>
            <a:pPr>
              <a:lnSpc>
                <a:spcPct val="90000"/>
              </a:lnSpc>
              <a:spcBef>
                <a:spcPct val="5000"/>
              </a:spcBef>
              <a:buFontTx/>
              <a:buNone/>
            </a:pPr>
            <a:r>
              <a:rPr lang="en-US" sz="1800" dirty="0"/>
              <a:t>	Iterate until there are no nodes left</a:t>
            </a:r>
            <a:endParaRPr lang="en-US" sz="1800" b="1" dirty="0"/>
          </a:p>
          <a:p>
            <a:pPr>
              <a:lnSpc>
                <a:spcPct val="90000"/>
              </a:lnSpc>
              <a:spcBef>
                <a:spcPct val="5000"/>
              </a:spcBef>
              <a:buFontTx/>
              <a:buNone/>
            </a:pPr>
            <a:r>
              <a:rPr lang="en-US" sz="1800" dirty="0">
                <a:solidFill>
                  <a:srgbClr val="0000FF"/>
                </a:solidFill>
              </a:rPr>
              <a:t>		If there exists a node v with less than n neighbor</a:t>
            </a:r>
            <a:endParaRPr lang="en-US" sz="1800" b="1" dirty="0">
              <a:solidFill>
                <a:srgbClr val="0000FF"/>
              </a:solidFill>
            </a:endParaRPr>
          </a:p>
          <a:p>
            <a:pPr>
              <a:lnSpc>
                <a:spcPct val="90000"/>
              </a:lnSpc>
              <a:spcBef>
                <a:spcPct val="5000"/>
              </a:spcBef>
              <a:buFontTx/>
              <a:buNone/>
            </a:pPr>
            <a:r>
              <a:rPr lang="en-US" sz="1800" dirty="0"/>
              <a:t>			place v on stack to register allocate</a:t>
            </a:r>
            <a:endParaRPr lang="en-US" sz="1800" b="1" dirty="0"/>
          </a:p>
          <a:p>
            <a:pPr>
              <a:lnSpc>
                <a:spcPct val="90000"/>
              </a:lnSpc>
              <a:spcBef>
                <a:spcPct val="5000"/>
              </a:spcBef>
              <a:buFontTx/>
              <a:buNone/>
            </a:pPr>
            <a:r>
              <a:rPr lang="en-US" sz="1800" dirty="0"/>
              <a:t>		else</a:t>
            </a:r>
            <a:endParaRPr lang="en-US" sz="1800" b="1" dirty="0"/>
          </a:p>
          <a:p>
            <a:pPr>
              <a:lnSpc>
                <a:spcPct val="90000"/>
              </a:lnSpc>
              <a:spcBef>
                <a:spcPct val="5000"/>
              </a:spcBef>
              <a:buFontTx/>
              <a:buNone/>
            </a:pPr>
            <a:r>
              <a:rPr lang="en-US" sz="1800" dirty="0">
                <a:solidFill>
                  <a:srgbClr val="FF0000"/>
                </a:solidFill>
              </a:rPr>
              <a:t>			</a:t>
            </a:r>
            <a:r>
              <a:rPr lang="en-US" sz="1800" dirty="0">
                <a:solidFill>
                  <a:srgbClr val="FF0066"/>
                </a:solidFill>
              </a:rPr>
              <a:t>v = node with highest degree-to-cost ratio</a:t>
            </a:r>
          </a:p>
          <a:p>
            <a:pPr>
              <a:lnSpc>
                <a:spcPct val="90000"/>
              </a:lnSpc>
              <a:spcBef>
                <a:spcPct val="5000"/>
              </a:spcBef>
              <a:buFontTx/>
              <a:buNone/>
            </a:pPr>
            <a:r>
              <a:rPr lang="en-US" sz="1800" dirty="0">
                <a:solidFill>
                  <a:srgbClr val="FF0066"/>
                </a:solidFill>
              </a:rPr>
              <a:t>			mark v as spilled</a:t>
            </a:r>
          </a:p>
          <a:p>
            <a:pPr>
              <a:lnSpc>
                <a:spcPct val="90000"/>
              </a:lnSpc>
              <a:spcBef>
                <a:spcPct val="5000"/>
              </a:spcBef>
              <a:buFontTx/>
              <a:buNone/>
            </a:pPr>
            <a:r>
              <a:rPr lang="en-US" sz="1800" dirty="0">
                <a:solidFill>
                  <a:srgbClr val="000000"/>
                </a:solidFill>
              </a:rPr>
              <a:t>		remove v and its edges from graph</a:t>
            </a:r>
          </a:p>
          <a:p>
            <a:pPr>
              <a:lnSpc>
                <a:spcPct val="90000"/>
              </a:lnSpc>
              <a:spcBef>
                <a:spcPts val="1000"/>
              </a:spcBef>
              <a:spcAft>
                <a:spcPts val="500"/>
              </a:spcAft>
            </a:pPr>
            <a:r>
              <a:rPr lang="en-US" sz="2000" b="1" dirty="0">
                <a:solidFill>
                  <a:srgbClr val="0000FF"/>
                </a:solidFill>
              </a:rPr>
              <a:t>Spilling may require use of registers; change interference graph</a:t>
            </a:r>
            <a:endParaRPr lang="en-US" sz="2000" dirty="0">
              <a:solidFill>
                <a:srgbClr val="0000FF"/>
              </a:solidFill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sz="2000" b="1" dirty="0">
                <a:solidFill>
                  <a:srgbClr val="FF0066"/>
                </a:solidFill>
              </a:rPr>
              <a:t>	</a:t>
            </a:r>
            <a:r>
              <a:rPr lang="en-US" sz="1800" dirty="0">
                <a:solidFill>
                  <a:srgbClr val="FF0066"/>
                </a:solidFill>
              </a:rPr>
              <a:t>While there is spilling</a:t>
            </a:r>
            <a:br>
              <a:rPr lang="en-US" sz="1800" dirty="0">
                <a:solidFill>
                  <a:srgbClr val="FF0066"/>
                </a:solidFill>
              </a:rPr>
            </a:br>
            <a:r>
              <a:rPr lang="en-US" sz="1800" dirty="0">
                <a:solidFill>
                  <a:srgbClr val="FF0066"/>
                </a:solidFill>
              </a:rPr>
              <a:t>	rebuild interference graph and perform step above</a:t>
            </a:r>
          </a:p>
          <a:p>
            <a:pPr>
              <a:lnSpc>
                <a:spcPct val="90000"/>
              </a:lnSpc>
              <a:spcBef>
                <a:spcPts val="1000"/>
              </a:spcBef>
              <a:spcAft>
                <a:spcPts val="500"/>
              </a:spcAft>
            </a:pPr>
            <a:r>
              <a:rPr lang="en-US" sz="2000" b="1" dirty="0">
                <a:solidFill>
                  <a:srgbClr val="0000FF"/>
                </a:solidFill>
              </a:rPr>
              <a:t>Assign registers</a:t>
            </a:r>
            <a:endParaRPr lang="en-US" sz="2000" dirty="0">
              <a:solidFill>
                <a:srgbClr val="0000FF"/>
              </a:solidFill>
            </a:endParaRPr>
          </a:p>
          <a:p>
            <a:pPr>
              <a:lnSpc>
                <a:spcPct val="90000"/>
              </a:lnSpc>
              <a:spcBef>
                <a:spcPct val="5000"/>
              </a:spcBef>
              <a:buFontTx/>
              <a:buNone/>
            </a:pPr>
            <a:r>
              <a:rPr lang="en-US" sz="2000" b="1" dirty="0">
                <a:solidFill>
                  <a:srgbClr val="000000"/>
                </a:solidFill>
              </a:rPr>
              <a:t>	</a:t>
            </a:r>
            <a:r>
              <a:rPr lang="en-US" sz="1800" dirty="0">
                <a:solidFill>
                  <a:srgbClr val="000000"/>
                </a:solidFill>
              </a:rPr>
              <a:t>While stack is not empty</a:t>
            </a:r>
            <a:endParaRPr lang="en-US" sz="1800" b="1" dirty="0">
              <a:solidFill>
                <a:srgbClr val="000000"/>
              </a:solidFill>
            </a:endParaRPr>
          </a:p>
          <a:p>
            <a:pPr>
              <a:lnSpc>
                <a:spcPct val="90000"/>
              </a:lnSpc>
              <a:spcBef>
                <a:spcPct val="5000"/>
              </a:spcBef>
              <a:buFontTx/>
              <a:buNone/>
            </a:pPr>
            <a:r>
              <a:rPr lang="en-US" sz="1800" dirty="0">
                <a:solidFill>
                  <a:srgbClr val="000000"/>
                </a:solidFill>
              </a:rPr>
              <a:t>		Remove v from stack</a:t>
            </a:r>
            <a:endParaRPr lang="en-US" sz="1800" b="1" dirty="0">
              <a:solidFill>
                <a:srgbClr val="000000"/>
              </a:solidFill>
            </a:endParaRPr>
          </a:p>
          <a:p>
            <a:pPr>
              <a:lnSpc>
                <a:spcPct val="90000"/>
              </a:lnSpc>
              <a:spcBef>
                <a:spcPct val="5000"/>
              </a:spcBef>
              <a:buFontTx/>
              <a:buNone/>
            </a:pPr>
            <a:r>
              <a:rPr lang="en-US" sz="1800" dirty="0">
                <a:solidFill>
                  <a:srgbClr val="000000"/>
                </a:solidFill>
              </a:rPr>
              <a:t>		Reinsert v and its edges into the graph</a:t>
            </a:r>
            <a:endParaRPr lang="en-US" sz="1800" b="1" dirty="0">
              <a:solidFill>
                <a:srgbClr val="000000"/>
              </a:solidFill>
            </a:endParaRPr>
          </a:p>
          <a:p>
            <a:pPr>
              <a:lnSpc>
                <a:spcPct val="90000"/>
              </a:lnSpc>
              <a:spcBef>
                <a:spcPct val="5000"/>
              </a:spcBef>
              <a:buFontTx/>
              <a:buNone/>
            </a:pPr>
            <a:r>
              <a:rPr lang="en-US" sz="1800" dirty="0">
                <a:solidFill>
                  <a:srgbClr val="000000"/>
                </a:solidFill>
              </a:rPr>
              <a:t>		Assign v a color that differs from all its neighbors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4515696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45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345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459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13459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459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13459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459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13459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459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13459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459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13459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459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13459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Spilling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>
                <a:solidFill>
                  <a:srgbClr val="0000FF"/>
                </a:solidFill>
              </a:rPr>
              <a:t>What should we spill?</a:t>
            </a:r>
          </a:p>
          <a:p>
            <a:pPr lvl="1"/>
            <a:r>
              <a:rPr lang="en-US" dirty="0"/>
              <a:t>Something that will eliminate a lot of interference edges</a:t>
            </a:r>
          </a:p>
          <a:p>
            <a:pPr lvl="1"/>
            <a:r>
              <a:rPr lang="en-US" dirty="0"/>
              <a:t>Something that is used infrequently</a:t>
            </a:r>
          </a:p>
          <a:p>
            <a:pPr lvl="1"/>
            <a:r>
              <a:rPr lang="en-US" dirty="0"/>
              <a:t>Maybe something that is live across a lot of calls?</a:t>
            </a:r>
          </a:p>
          <a:p>
            <a:endParaRPr lang="en-US" dirty="0"/>
          </a:p>
          <a:p>
            <a:r>
              <a:rPr lang="en-US" dirty="0">
                <a:solidFill>
                  <a:srgbClr val="0000FF"/>
                </a:solidFill>
              </a:rPr>
              <a:t>One Heuristic:</a:t>
            </a:r>
          </a:p>
          <a:p>
            <a:pPr lvl="1"/>
            <a:r>
              <a:rPr lang="en-US" dirty="0"/>
              <a:t>spill cheapest live range (aka “web”)</a:t>
            </a:r>
          </a:p>
          <a:p>
            <a:pPr lvl="1"/>
            <a:r>
              <a:rPr lang="en-US" dirty="0">
                <a:solidFill>
                  <a:srgbClr val="0000FF"/>
                </a:solidFill>
              </a:rPr>
              <a:t>Cost</a:t>
            </a:r>
            <a:r>
              <a:rPr lang="en-US" dirty="0"/>
              <a:t> = </a:t>
            </a:r>
            <a:r>
              <a:rPr lang="en-US" dirty="0">
                <a:solidFill>
                  <a:srgbClr val="FF0066"/>
                </a:solidFill>
              </a:rPr>
              <a:t>[(# </a:t>
            </a:r>
            <a:r>
              <a:rPr lang="en-US" dirty="0" err="1">
                <a:solidFill>
                  <a:srgbClr val="FF0066"/>
                </a:solidFill>
              </a:rPr>
              <a:t>defs</a:t>
            </a:r>
            <a:r>
              <a:rPr lang="en-US" dirty="0">
                <a:solidFill>
                  <a:srgbClr val="FF0066"/>
                </a:solidFill>
              </a:rPr>
              <a:t> &amp; uses)*10</a:t>
            </a:r>
            <a:r>
              <a:rPr lang="en-US" baseline="30000" dirty="0">
                <a:solidFill>
                  <a:srgbClr val="FF0066"/>
                </a:solidFill>
              </a:rPr>
              <a:t>loop-nest-depth</a:t>
            </a:r>
            <a:r>
              <a:rPr lang="en-US" dirty="0">
                <a:solidFill>
                  <a:srgbClr val="FF0066"/>
                </a:solidFill>
              </a:rPr>
              <a:t>]/degree</a:t>
            </a:r>
            <a:br>
              <a:rPr lang="en-US" dirty="0"/>
            </a:br>
            <a:r>
              <a:rPr lang="en-US" dirty="0"/>
              <a:t>		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52967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Quality of </a:t>
            </a:r>
            <a:r>
              <a:rPr lang="en-US" dirty="0" err="1"/>
              <a:t>Chaitin’s</a:t>
            </a:r>
            <a:r>
              <a:rPr lang="en-US" dirty="0"/>
              <a:t> Algorithm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spcAft>
                <a:spcPts val="500"/>
              </a:spcAft>
              <a:buFontTx/>
              <a:buChar char="•"/>
            </a:pPr>
            <a:r>
              <a:rPr lang="en-US" dirty="0">
                <a:solidFill>
                  <a:srgbClr val="0000FF"/>
                </a:solidFill>
              </a:rPr>
              <a:t>Giving up too quickly</a:t>
            </a:r>
          </a:p>
          <a:p>
            <a:pPr>
              <a:spcAft>
                <a:spcPts val="500"/>
              </a:spcAft>
              <a:buFontTx/>
              <a:buChar char="•"/>
            </a:pPr>
            <a:endParaRPr lang="en-US" dirty="0">
              <a:solidFill>
                <a:srgbClr val="0000FF"/>
              </a:solidFill>
            </a:endParaRPr>
          </a:p>
          <a:p>
            <a:pPr>
              <a:spcAft>
                <a:spcPts val="500"/>
              </a:spcAft>
              <a:buFontTx/>
              <a:buChar char="•"/>
            </a:pPr>
            <a:r>
              <a:rPr lang="en-US" dirty="0">
                <a:solidFill>
                  <a:srgbClr val="0000FF"/>
                </a:solidFill>
              </a:rPr>
              <a:t>N=2</a:t>
            </a:r>
          </a:p>
          <a:p>
            <a:pPr>
              <a:spcAft>
                <a:spcPts val="500"/>
              </a:spcAft>
              <a:buFontTx/>
              <a:buChar char="•"/>
            </a:pPr>
            <a:endParaRPr lang="en-US" dirty="0">
              <a:solidFill>
                <a:srgbClr val="0000FF"/>
              </a:solidFill>
            </a:endParaRPr>
          </a:p>
          <a:p>
            <a:pPr>
              <a:spcAft>
                <a:spcPts val="500"/>
              </a:spcAft>
              <a:buFontTx/>
              <a:buChar char="•"/>
            </a:pPr>
            <a:endParaRPr lang="en-US" dirty="0">
              <a:solidFill>
                <a:srgbClr val="0000FF"/>
              </a:solidFill>
            </a:endParaRPr>
          </a:p>
          <a:p>
            <a:pPr>
              <a:spcAft>
                <a:spcPts val="500"/>
              </a:spcAft>
              <a:buFontTx/>
              <a:buChar char="•"/>
            </a:pPr>
            <a:endParaRPr lang="en-US" dirty="0">
              <a:solidFill>
                <a:srgbClr val="0000FF"/>
              </a:solidFill>
            </a:endParaRPr>
          </a:p>
          <a:p>
            <a:pPr>
              <a:spcAft>
                <a:spcPts val="500"/>
              </a:spcAft>
              <a:buFontTx/>
              <a:buChar char="•"/>
            </a:pPr>
            <a:endParaRPr lang="en-US" dirty="0">
              <a:solidFill>
                <a:srgbClr val="0000FF"/>
              </a:solidFill>
            </a:endParaRPr>
          </a:p>
          <a:p>
            <a:pPr>
              <a:spcAft>
                <a:spcPts val="500"/>
              </a:spcAft>
              <a:buFontTx/>
              <a:buChar char="•"/>
            </a:pPr>
            <a:endParaRPr lang="en-US" dirty="0">
              <a:solidFill>
                <a:srgbClr val="0000FF"/>
              </a:solidFill>
            </a:endParaRPr>
          </a:p>
          <a:p>
            <a:pPr>
              <a:spcAft>
                <a:spcPts val="500"/>
              </a:spcAft>
              <a:buFontTx/>
              <a:buChar char="•"/>
            </a:pPr>
            <a:r>
              <a:rPr lang="en-US" dirty="0">
                <a:solidFill>
                  <a:srgbClr val="0000FF"/>
                </a:solidFill>
              </a:rPr>
              <a:t>An optimization</a:t>
            </a:r>
            <a:r>
              <a:rPr lang="en-US" dirty="0"/>
              <a:t>: “</a:t>
            </a:r>
            <a:r>
              <a:rPr lang="en-US" dirty="0">
                <a:solidFill>
                  <a:srgbClr val="FF0066"/>
                </a:solidFill>
              </a:rPr>
              <a:t>Prioritize the coloring</a:t>
            </a:r>
            <a:r>
              <a:rPr lang="en-US" dirty="0"/>
              <a:t>”</a:t>
            </a:r>
            <a:endParaRPr lang="en-US" b="1" dirty="0"/>
          </a:p>
          <a:p>
            <a:pPr lvl="1">
              <a:spcAft>
                <a:spcPts val="500"/>
              </a:spcAft>
              <a:buFontTx/>
              <a:buChar char="–"/>
            </a:pPr>
            <a:r>
              <a:rPr lang="en-US" dirty="0"/>
              <a:t>Still eliminate a node and its edges from graph</a:t>
            </a:r>
            <a:endParaRPr lang="en-US" b="1" dirty="0"/>
          </a:p>
          <a:p>
            <a:pPr lvl="1">
              <a:spcAft>
                <a:spcPts val="500"/>
              </a:spcAft>
              <a:buFontTx/>
              <a:buChar char="–"/>
            </a:pPr>
            <a:r>
              <a:rPr lang="en-US" dirty="0"/>
              <a:t>Do not commit to “spilling” just yet</a:t>
            </a:r>
            <a:endParaRPr lang="en-US" b="1" dirty="0"/>
          </a:p>
          <a:p>
            <a:pPr lvl="1">
              <a:spcAft>
                <a:spcPts val="500"/>
              </a:spcAft>
              <a:buFontTx/>
              <a:buChar char="–"/>
            </a:pPr>
            <a:r>
              <a:rPr lang="en-US" dirty="0"/>
              <a:t>Try to color again in assignment phase.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24</a:t>
            </a:fld>
            <a:endParaRPr lang="en-US" dirty="0"/>
          </a:p>
        </p:txBody>
      </p:sp>
      <p:grpSp>
        <p:nvGrpSpPr>
          <p:cNvPr id="7" name="Group 4"/>
          <p:cNvGrpSpPr>
            <a:grpSpLocks/>
          </p:cNvGrpSpPr>
          <p:nvPr/>
        </p:nvGrpSpPr>
        <p:grpSpPr bwMode="auto">
          <a:xfrm>
            <a:off x="2362200" y="2133600"/>
            <a:ext cx="392113" cy="381000"/>
            <a:chOff x="1337" y="1104"/>
            <a:chExt cx="247" cy="240"/>
          </a:xfrm>
        </p:grpSpPr>
        <p:sp>
          <p:nvSpPr>
            <p:cNvPr id="8" name="Rectangle 5"/>
            <p:cNvSpPr>
              <a:spLocks noChangeArrowheads="1"/>
            </p:cNvSpPr>
            <p:nvPr/>
          </p:nvSpPr>
          <p:spPr bwMode="auto">
            <a:xfrm>
              <a:off x="1344" y="1104"/>
              <a:ext cx="240" cy="24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9" name="Text Box 6"/>
            <p:cNvSpPr txBox="1">
              <a:spLocks noChangeArrowheads="1"/>
            </p:cNvSpPr>
            <p:nvPr/>
          </p:nvSpPr>
          <p:spPr bwMode="auto">
            <a:xfrm>
              <a:off x="1337" y="1104"/>
              <a:ext cx="207" cy="231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sz="1800" dirty="0">
                  <a:latin typeface="Calibri"/>
                </a:rPr>
                <a:t>B</a:t>
              </a:r>
            </a:p>
          </p:txBody>
        </p:sp>
      </p:grpSp>
      <p:grpSp>
        <p:nvGrpSpPr>
          <p:cNvPr id="10" name="Group 9"/>
          <p:cNvGrpSpPr>
            <a:grpSpLocks/>
          </p:cNvGrpSpPr>
          <p:nvPr/>
        </p:nvGrpSpPr>
        <p:grpSpPr bwMode="auto">
          <a:xfrm>
            <a:off x="2362200" y="2819400"/>
            <a:ext cx="392113" cy="381000"/>
            <a:chOff x="1337" y="1104"/>
            <a:chExt cx="247" cy="240"/>
          </a:xfrm>
        </p:grpSpPr>
        <p:sp>
          <p:nvSpPr>
            <p:cNvPr id="11" name="Rectangle 10"/>
            <p:cNvSpPr>
              <a:spLocks noChangeArrowheads="1"/>
            </p:cNvSpPr>
            <p:nvPr/>
          </p:nvSpPr>
          <p:spPr bwMode="auto">
            <a:xfrm>
              <a:off x="1344" y="1104"/>
              <a:ext cx="240" cy="24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12" name="Text Box 11"/>
            <p:cNvSpPr txBox="1">
              <a:spLocks noChangeArrowheads="1"/>
            </p:cNvSpPr>
            <p:nvPr/>
          </p:nvSpPr>
          <p:spPr bwMode="auto">
            <a:xfrm>
              <a:off x="1337" y="1104"/>
              <a:ext cx="207" cy="231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sz="1800" dirty="0">
                  <a:latin typeface="Calibri"/>
                </a:rPr>
                <a:t>A</a:t>
              </a:r>
            </a:p>
          </p:txBody>
        </p:sp>
      </p:grpSp>
      <p:grpSp>
        <p:nvGrpSpPr>
          <p:cNvPr id="13" name="Group 12"/>
          <p:cNvGrpSpPr>
            <a:grpSpLocks/>
          </p:cNvGrpSpPr>
          <p:nvPr/>
        </p:nvGrpSpPr>
        <p:grpSpPr bwMode="auto">
          <a:xfrm>
            <a:off x="3048000" y="2819400"/>
            <a:ext cx="392113" cy="381000"/>
            <a:chOff x="1337" y="1104"/>
            <a:chExt cx="247" cy="240"/>
          </a:xfrm>
        </p:grpSpPr>
        <p:sp>
          <p:nvSpPr>
            <p:cNvPr id="14" name="Rectangle 13"/>
            <p:cNvSpPr>
              <a:spLocks noChangeArrowheads="1"/>
            </p:cNvSpPr>
            <p:nvPr/>
          </p:nvSpPr>
          <p:spPr bwMode="auto">
            <a:xfrm>
              <a:off x="1344" y="1104"/>
              <a:ext cx="240" cy="24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15" name="Text Box 14"/>
            <p:cNvSpPr txBox="1">
              <a:spLocks noChangeArrowheads="1"/>
            </p:cNvSpPr>
            <p:nvPr/>
          </p:nvSpPr>
          <p:spPr bwMode="auto">
            <a:xfrm>
              <a:off x="1337" y="1104"/>
              <a:ext cx="207" cy="231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sz="1800" dirty="0">
                  <a:latin typeface="Calibri"/>
                </a:rPr>
                <a:t>C</a:t>
              </a:r>
            </a:p>
          </p:txBody>
        </p:sp>
      </p:grpSp>
      <p:grpSp>
        <p:nvGrpSpPr>
          <p:cNvPr id="16" name="Group 15"/>
          <p:cNvGrpSpPr>
            <a:grpSpLocks/>
          </p:cNvGrpSpPr>
          <p:nvPr/>
        </p:nvGrpSpPr>
        <p:grpSpPr bwMode="auto">
          <a:xfrm>
            <a:off x="2362200" y="3429000"/>
            <a:ext cx="392113" cy="381000"/>
            <a:chOff x="1337" y="1104"/>
            <a:chExt cx="247" cy="240"/>
          </a:xfrm>
        </p:grpSpPr>
        <p:sp>
          <p:nvSpPr>
            <p:cNvPr id="17" name="Rectangle 16"/>
            <p:cNvSpPr>
              <a:spLocks noChangeArrowheads="1"/>
            </p:cNvSpPr>
            <p:nvPr/>
          </p:nvSpPr>
          <p:spPr bwMode="auto">
            <a:xfrm>
              <a:off x="1344" y="1104"/>
              <a:ext cx="240" cy="24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18" name="Text Box 17"/>
            <p:cNvSpPr txBox="1">
              <a:spLocks noChangeArrowheads="1"/>
            </p:cNvSpPr>
            <p:nvPr/>
          </p:nvSpPr>
          <p:spPr bwMode="auto">
            <a:xfrm>
              <a:off x="1337" y="1104"/>
              <a:ext cx="207" cy="231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sz="1800" dirty="0">
                  <a:latin typeface="Calibri"/>
                </a:rPr>
                <a:t>D</a:t>
              </a:r>
            </a:p>
          </p:txBody>
        </p:sp>
      </p:grpSp>
      <p:grpSp>
        <p:nvGrpSpPr>
          <p:cNvPr id="19" name="Group 18"/>
          <p:cNvGrpSpPr>
            <a:grpSpLocks/>
          </p:cNvGrpSpPr>
          <p:nvPr/>
        </p:nvGrpSpPr>
        <p:grpSpPr bwMode="auto">
          <a:xfrm>
            <a:off x="1676400" y="2819400"/>
            <a:ext cx="392113" cy="381000"/>
            <a:chOff x="1337" y="1104"/>
            <a:chExt cx="247" cy="240"/>
          </a:xfrm>
        </p:grpSpPr>
        <p:sp>
          <p:nvSpPr>
            <p:cNvPr id="20" name="Rectangle 19"/>
            <p:cNvSpPr>
              <a:spLocks noChangeArrowheads="1"/>
            </p:cNvSpPr>
            <p:nvPr/>
          </p:nvSpPr>
          <p:spPr bwMode="auto">
            <a:xfrm>
              <a:off x="1344" y="1104"/>
              <a:ext cx="240" cy="24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21" name="Text Box 20"/>
            <p:cNvSpPr txBox="1">
              <a:spLocks noChangeArrowheads="1"/>
            </p:cNvSpPr>
            <p:nvPr/>
          </p:nvSpPr>
          <p:spPr bwMode="auto">
            <a:xfrm>
              <a:off x="1337" y="1104"/>
              <a:ext cx="207" cy="231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sz="1800" dirty="0">
                  <a:latin typeface="Calibri"/>
                </a:rPr>
                <a:t>E</a:t>
              </a:r>
            </a:p>
          </p:txBody>
        </p:sp>
      </p:grpSp>
      <p:sp>
        <p:nvSpPr>
          <p:cNvPr id="22" name="Line 21"/>
          <p:cNvSpPr>
            <a:spLocks noChangeShapeType="1"/>
          </p:cNvSpPr>
          <p:nvPr/>
        </p:nvSpPr>
        <p:spPr bwMode="auto">
          <a:xfrm flipV="1">
            <a:off x="1905000" y="2514600"/>
            <a:ext cx="609600" cy="304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/>
            </a:endParaRPr>
          </a:p>
        </p:txBody>
      </p:sp>
      <p:sp>
        <p:nvSpPr>
          <p:cNvPr id="23" name="Line 22"/>
          <p:cNvSpPr>
            <a:spLocks noChangeShapeType="1"/>
          </p:cNvSpPr>
          <p:nvPr/>
        </p:nvSpPr>
        <p:spPr bwMode="auto">
          <a:xfrm>
            <a:off x="2590800" y="2514600"/>
            <a:ext cx="609600" cy="304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/>
            </a:endParaRPr>
          </a:p>
        </p:txBody>
      </p:sp>
      <p:sp>
        <p:nvSpPr>
          <p:cNvPr id="24" name="Line 23"/>
          <p:cNvSpPr>
            <a:spLocks noChangeShapeType="1"/>
          </p:cNvSpPr>
          <p:nvPr/>
        </p:nvSpPr>
        <p:spPr bwMode="auto">
          <a:xfrm>
            <a:off x="2057400" y="2971800"/>
            <a:ext cx="3048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/>
            </a:endParaRPr>
          </a:p>
        </p:txBody>
      </p:sp>
      <p:sp>
        <p:nvSpPr>
          <p:cNvPr id="25" name="Line 24"/>
          <p:cNvSpPr>
            <a:spLocks noChangeShapeType="1"/>
          </p:cNvSpPr>
          <p:nvPr/>
        </p:nvSpPr>
        <p:spPr bwMode="auto">
          <a:xfrm>
            <a:off x="2743200" y="2971800"/>
            <a:ext cx="3048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/>
            </a:endParaRPr>
          </a:p>
        </p:txBody>
      </p:sp>
      <p:sp>
        <p:nvSpPr>
          <p:cNvPr id="26" name="Line 25"/>
          <p:cNvSpPr>
            <a:spLocks noChangeShapeType="1"/>
          </p:cNvSpPr>
          <p:nvPr/>
        </p:nvSpPr>
        <p:spPr bwMode="auto">
          <a:xfrm>
            <a:off x="1905000" y="3200400"/>
            <a:ext cx="609600" cy="228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/>
            </a:endParaRPr>
          </a:p>
        </p:txBody>
      </p:sp>
      <p:sp>
        <p:nvSpPr>
          <p:cNvPr id="27" name="Line 26"/>
          <p:cNvSpPr>
            <a:spLocks noChangeShapeType="1"/>
          </p:cNvSpPr>
          <p:nvPr/>
        </p:nvSpPr>
        <p:spPr bwMode="auto">
          <a:xfrm flipH="1">
            <a:off x="2590800" y="3200400"/>
            <a:ext cx="685800" cy="228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76764569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525"/>
            <a:ext cx="8229600" cy="1143000"/>
          </a:xfrm>
        </p:spPr>
        <p:txBody>
          <a:bodyPr/>
          <a:lstStyle/>
          <a:p>
            <a:r>
              <a:rPr lang="en-US" dirty="0"/>
              <a:t>Splitting Live Ranges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76154"/>
            <a:ext cx="8305800" cy="5150010"/>
          </a:xfrm>
        </p:spPr>
        <p:txBody>
          <a:bodyPr/>
          <a:lstStyle/>
          <a:p>
            <a:r>
              <a:rPr lang="en-US" sz="2800" u="sng" dirty="0"/>
              <a:t>Recall</a:t>
            </a:r>
            <a:r>
              <a:rPr lang="en-US" sz="2800" dirty="0"/>
              <a:t>: </a:t>
            </a:r>
            <a:r>
              <a:rPr lang="en-US" sz="2800" dirty="0">
                <a:solidFill>
                  <a:srgbClr val="0000FF"/>
                </a:solidFill>
              </a:rPr>
              <a:t>Split pseudo-registers into live ranges to create an interference graph that is easier to color</a:t>
            </a:r>
          </a:p>
          <a:p>
            <a:pPr lvl="1"/>
            <a:r>
              <a:rPr lang="en-US" dirty="0"/>
              <a:t>Eliminate interference in a variable’s </a:t>
            </a:r>
            <a:r>
              <a:rPr lang="en-US" dirty="0">
                <a:solidFill>
                  <a:srgbClr val="FF3399"/>
                </a:solidFill>
              </a:rPr>
              <a:t>“dead” zones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Increase flexibility in allocation:</a:t>
            </a:r>
          </a:p>
          <a:p>
            <a:pPr lvl="2"/>
            <a:r>
              <a:rPr lang="en-US" dirty="0"/>
              <a:t>can allocate same variable to different registers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13475"/>
            <a:ext cx="2133600" cy="365125"/>
          </a:xfrm>
        </p:spPr>
        <p:txBody>
          <a:bodyPr/>
          <a:lstStyle/>
          <a:p>
            <a:fld id="{3B18AE90-4419-4CF3-8E84-9F60760ACC6E}" type="slidenum">
              <a:rPr lang="en-US" smtClean="0"/>
              <a:pPr/>
              <a:t>25</a:t>
            </a:fld>
            <a:endParaRPr lang="en-US" dirty="0"/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2497138" y="3375025"/>
            <a:ext cx="1535112" cy="12700"/>
          </a:xfrm>
          <a:prstGeom prst="rect">
            <a:avLst/>
          </a:pr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dirty="0">
              <a:latin typeface="Calibri"/>
            </a:endParaRPr>
          </a:p>
        </p:txBody>
      </p:sp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4019550" y="3375025"/>
            <a:ext cx="12700" cy="520700"/>
          </a:xfrm>
          <a:prstGeom prst="rect">
            <a:avLst/>
          </a:pr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dirty="0">
              <a:latin typeface="Calibri"/>
            </a:endParaRPr>
          </a:p>
        </p:txBody>
      </p:sp>
      <p:sp>
        <p:nvSpPr>
          <p:cNvPr id="9" name="Rectangle 7"/>
          <p:cNvSpPr>
            <a:spLocks noChangeArrowheads="1"/>
          </p:cNvSpPr>
          <p:nvPr/>
        </p:nvSpPr>
        <p:spPr bwMode="auto">
          <a:xfrm>
            <a:off x="2497138" y="3883025"/>
            <a:ext cx="1522412" cy="12700"/>
          </a:xfrm>
          <a:prstGeom prst="rect">
            <a:avLst/>
          </a:pr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dirty="0">
              <a:latin typeface="Calibri"/>
            </a:endParaRPr>
          </a:p>
        </p:txBody>
      </p:sp>
      <p:sp>
        <p:nvSpPr>
          <p:cNvPr id="10" name="Rectangle 8"/>
          <p:cNvSpPr>
            <a:spLocks noChangeArrowheads="1"/>
          </p:cNvSpPr>
          <p:nvPr/>
        </p:nvSpPr>
        <p:spPr bwMode="auto">
          <a:xfrm>
            <a:off x="2497138" y="3375025"/>
            <a:ext cx="12700" cy="508000"/>
          </a:xfrm>
          <a:prstGeom prst="rect">
            <a:avLst/>
          </a:pr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dirty="0">
              <a:latin typeface="Calibri"/>
            </a:endParaRPr>
          </a:p>
        </p:txBody>
      </p:sp>
      <p:sp>
        <p:nvSpPr>
          <p:cNvPr id="11" name="Rectangle 9"/>
          <p:cNvSpPr>
            <a:spLocks noChangeArrowheads="1"/>
          </p:cNvSpPr>
          <p:nvPr/>
        </p:nvSpPr>
        <p:spPr bwMode="auto">
          <a:xfrm>
            <a:off x="2598738" y="3609975"/>
            <a:ext cx="146685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 dirty="0">
                <a:solidFill>
                  <a:srgbClr val="000000"/>
                </a:solidFill>
                <a:latin typeface="Courier New" pitchFamily="49" charset="0"/>
              </a:rPr>
              <a:t>IF </a:t>
            </a:r>
            <a:r>
              <a:rPr lang="en-US" sz="1600" b="1" dirty="0">
                <a:solidFill>
                  <a:srgbClr val="FF0000"/>
                </a:solidFill>
                <a:latin typeface="Courier New" pitchFamily="49" charset="0"/>
              </a:rPr>
              <a:t>A</a:t>
            </a:r>
            <a:r>
              <a:rPr lang="en-US" sz="1600" dirty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ourier New" pitchFamily="49" charset="0"/>
              </a:rPr>
              <a:t>goto</a:t>
            </a:r>
            <a:r>
              <a:rPr lang="en-US" sz="1600" dirty="0">
                <a:solidFill>
                  <a:srgbClr val="000000"/>
                </a:solidFill>
                <a:latin typeface="Courier New" pitchFamily="49" charset="0"/>
              </a:rPr>
              <a:t> L1</a:t>
            </a:r>
            <a:endParaRPr lang="en-US" dirty="0">
              <a:latin typeface="Calibri"/>
            </a:endParaRPr>
          </a:p>
        </p:txBody>
      </p:sp>
      <p:sp>
        <p:nvSpPr>
          <p:cNvPr id="12" name="Freeform 10"/>
          <p:cNvSpPr>
            <a:spLocks/>
          </p:cNvSpPr>
          <p:nvPr/>
        </p:nvSpPr>
        <p:spPr bwMode="auto">
          <a:xfrm>
            <a:off x="2633663" y="4192588"/>
            <a:ext cx="12700" cy="25400"/>
          </a:xfrm>
          <a:custGeom>
            <a:avLst/>
            <a:gdLst/>
            <a:ahLst/>
            <a:cxnLst>
              <a:cxn ang="0">
                <a:pos x="8" y="8"/>
              </a:cxn>
              <a:cxn ang="0">
                <a:pos x="8" y="0"/>
              </a:cxn>
              <a:cxn ang="0">
                <a:pos x="0" y="8"/>
              </a:cxn>
              <a:cxn ang="0">
                <a:pos x="0" y="16"/>
              </a:cxn>
              <a:cxn ang="0">
                <a:pos x="8" y="8"/>
              </a:cxn>
            </a:cxnLst>
            <a:rect l="0" t="0" r="r" b="b"/>
            <a:pathLst>
              <a:path w="8" h="16">
                <a:moveTo>
                  <a:pt x="8" y="8"/>
                </a:moveTo>
                <a:lnTo>
                  <a:pt x="8" y="0"/>
                </a:lnTo>
                <a:lnTo>
                  <a:pt x="0" y="8"/>
                </a:lnTo>
                <a:lnTo>
                  <a:pt x="0" y="16"/>
                </a:lnTo>
                <a:lnTo>
                  <a:pt x="8" y="8"/>
                </a:lnTo>
                <a:close/>
              </a:path>
            </a:pathLst>
          </a:cu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 dirty="0">
              <a:latin typeface="Calibri"/>
            </a:endParaRPr>
          </a:p>
        </p:txBody>
      </p:sp>
      <p:sp>
        <p:nvSpPr>
          <p:cNvPr id="13" name="Freeform 11"/>
          <p:cNvSpPr>
            <a:spLocks/>
          </p:cNvSpPr>
          <p:nvPr/>
        </p:nvSpPr>
        <p:spPr bwMode="auto">
          <a:xfrm>
            <a:off x="2533650" y="4167188"/>
            <a:ext cx="123825" cy="87312"/>
          </a:xfrm>
          <a:custGeom>
            <a:avLst/>
            <a:gdLst/>
            <a:ahLst/>
            <a:cxnLst>
              <a:cxn ang="0">
                <a:pos x="63" y="24"/>
              </a:cxn>
              <a:cxn ang="0">
                <a:pos x="78" y="32"/>
              </a:cxn>
              <a:cxn ang="0">
                <a:pos x="78" y="39"/>
              </a:cxn>
              <a:cxn ang="0">
                <a:pos x="78" y="39"/>
              </a:cxn>
              <a:cxn ang="0">
                <a:pos x="0" y="55"/>
              </a:cxn>
              <a:cxn ang="0">
                <a:pos x="0" y="47"/>
              </a:cxn>
              <a:cxn ang="0">
                <a:pos x="0" y="47"/>
              </a:cxn>
              <a:cxn ang="0">
                <a:pos x="55" y="0"/>
              </a:cxn>
              <a:cxn ang="0">
                <a:pos x="55" y="0"/>
              </a:cxn>
              <a:cxn ang="0">
                <a:pos x="55" y="8"/>
              </a:cxn>
              <a:cxn ang="0">
                <a:pos x="55" y="8"/>
              </a:cxn>
              <a:cxn ang="0">
                <a:pos x="0" y="55"/>
              </a:cxn>
              <a:cxn ang="0">
                <a:pos x="0" y="55"/>
              </a:cxn>
              <a:cxn ang="0">
                <a:pos x="0" y="47"/>
              </a:cxn>
              <a:cxn ang="0">
                <a:pos x="78" y="32"/>
              </a:cxn>
              <a:cxn ang="0">
                <a:pos x="78" y="39"/>
              </a:cxn>
              <a:cxn ang="0">
                <a:pos x="71" y="39"/>
              </a:cxn>
              <a:cxn ang="0">
                <a:pos x="55" y="32"/>
              </a:cxn>
              <a:cxn ang="0">
                <a:pos x="63" y="24"/>
              </a:cxn>
            </a:cxnLst>
            <a:rect l="0" t="0" r="r" b="b"/>
            <a:pathLst>
              <a:path w="78" h="55">
                <a:moveTo>
                  <a:pt x="63" y="24"/>
                </a:moveTo>
                <a:lnTo>
                  <a:pt x="78" y="32"/>
                </a:lnTo>
                <a:lnTo>
                  <a:pt x="78" y="39"/>
                </a:lnTo>
                <a:lnTo>
                  <a:pt x="78" y="39"/>
                </a:lnTo>
                <a:lnTo>
                  <a:pt x="0" y="55"/>
                </a:lnTo>
                <a:lnTo>
                  <a:pt x="0" y="47"/>
                </a:lnTo>
                <a:lnTo>
                  <a:pt x="0" y="47"/>
                </a:lnTo>
                <a:lnTo>
                  <a:pt x="55" y="0"/>
                </a:lnTo>
                <a:lnTo>
                  <a:pt x="55" y="0"/>
                </a:lnTo>
                <a:lnTo>
                  <a:pt x="55" y="8"/>
                </a:lnTo>
                <a:lnTo>
                  <a:pt x="55" y="8"/>
                </a:lnTo>
                <a:lnTo>
                  <a:pt x="0" y="55"/>
                </a:lnTo>
                <a:lnTo>
                  <a:pt x="0" y="55"/>
                </a:lnTo>
                <a:lnTo>
                  <a:pt x="0" y="47"/>
                </a:lnTo>
                <a:lnTo>
                  <a:pt x="78" y="32"/>
                </a:lnTo>
                <a:lnTo>
                  <a:pt x="78" y="39"/>
                </a:lnTo>
                <a:lnTo>
                  <a:pt x="71" y="39"/>
                </a:lnTo>
                <a:lnTo>
                  <a:pt x="55" y="32"/>
                </a:lnTo>
                <a:lnTo>
                  <a:pt x="63" y="24"/>
                </a:lnTo>
                <a:close/>
              </a:path>
            </a:pathLst>
          </a:cu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 dirty="0">
              <a:latin typeface="Calibri"/>
            </a:endParaRPr>
          </a:p>
        </p:txBody>
      </p:sp>
      <p:sp>
        <p:nvSpPr>
          <p:cNvPr id="14" name="Freeform 12"/>
          <p:cNvSpPr>
            <a:spLocks/>
          </p:cNvSpPr>
          <p:nvPr/>
        </p:nvSpPr>
        <p:spPr bwMode="auto">
          <a:xfrm>
            <a:off x="2608263" y="4179888"/>
            <a:ext cx="25400" cy="38100"/>
          </a:xfrm>
          <a:custGeom>
            <a:avLst/>
            <a:gdLst/>
            <a:ahLst/>
            <a:cxnLst>
              <a:cxn ang="0">
                <a:pos x="8" y="0"/>
              </a:cxn>
              <a:cxn ang="0">
                <a:pos x="16" y="24"/>
              </a:cxn>
              <a:cxn ang="0">
                <a:pos x="8" y="24"/>
              </a:cxn>
              <a:cxn ang="0">
                <a:pos x="8" y="24"/>
              </a:cxn>
              <a:cxn ang="0">
                <a:pos x="8" y="24"/>
              </a:cxn>
              <a:cxn ang="0">
                <a:pos x="0" y="0"/>
              </a:cxn>
              <a:cxn ang="0">
                <a:pos x="8" y="0"/>
              </a:cxn>
            </a:cxnLst>
            <a:rect l="0" t="0" r="r" b="b"/>
            <a:pathLst>
              <a:path w="16" h="24">
                <a:moveTo>
                  <a:pt x="8" y="0"/>
                </a:moveTo>
                <a:lnTo>
                  <a:pt x="16" y="24"/>
                </a:lnTo>
                <a:lnTo>
                  <a:pt x="8" y="24"/>
                </a:lnTo>
                <a:lnTo>
                  <a:pt x="8" y="24"/>
                </a:lnTo>
                <a:lnTo>
                  <a:pt x="8" y="24"/>
                </a:lnTo>
                <a:lnTo>
                  <a:pt x="0" y="0"/>
                </a:lnTo>
                <a:lnTo>
                  <a:pt x="8" y="0"/>
                </a:lnTo>
                <a:close/>
              </a:path>
            </a:pathLst>
          </a:cu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 dirty="0">
              <a:latin typeface="Calibri"/>
            </a:endParaRPr>
          </a:p>
        </p:txBody>
      </p:sp>
      <p:sp>
        <p:nvSpPr>
          <p:cNvPr id="15" name="Freeform 13"/>
          <p:cNvSpPr>
            <a:spLocks/>
          </p:cNvSpPr>
          <p:nvPr/>
        </p:nvSpPr>
        <p:spPr bwMode="auto">
          <a:xfrm>
            <a:off x="2533650" y="4179888"/>
            <a:ext cx="123825" cy="74612"/>
          </a:xfrm>
          <a:custGeom>
            <a:avLst/>
            <a:gdLst/>
            <a:ahLst/>
            <a:cxnLst>
              <a:cxn ang="0">
                <a:pos x="63" y="24"/>
              </a:cxn>
              <a:cxn ang="0">
                <a:pos x="78" y="31"/>
              </a:cxn>
              <a:cxn ang="0">
                <a:pos x="0" y="47"/>
              </a:cxn>
              <a:cxn ang="0">
                <a:pos x="55" y="0"/>
              </a:cxn>
              <a:cxn ang="0">
                <a:pos x="63" y="24"/>
              </a:cxn>
            </a:cxnLst>
            <a:rect l="0" t="0" r="r" b="b"/>
            <a:pathLst>
              <a:path w="78" h="47">
                <a:moveTo>
                  <a:pt x="63" y="24"/>
                </a:moveTo>
                <a:lnTo>
                  <a:pt x="78" y="31"/>
                </a:lnTo>
                <a:lnTo>
                  <a:pt x="0" y="47"/>
                </a:lnTo>
                <a:lnTo>
                  <a:pt x="55" y="0"/>
                </a:lnTo>
                <a:lnTo>
                  <a:pt x="63" y="24"/>
                </a:lnTo>
                <a:close/>
              </a:path>
            </a:pathLst>
          </a:cu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 dirty="0">
              <a:latin typeface="Calibri"/>
            </a:endParaRPr>
          </a:p>
        </p:txBody>
      </p:sp>
      <p:sp>
        <p:nvSpPr>
          <p:cNvPr id="16" name="Rectangle 14"/>
          <p:cNvSpPr>
            <a:spLocks noChangeArrowheads="1"/>
          </p:cNvSpPr>
          <p:nvPr/>
        </p:nvSpPr>
        <p:spPr bwMode="auto">
          <a:xfrm>
            <a:off x="3276600" y="3883025"/>
            <a:ext cx="1588" cy="12700"/>
          </a:xfrm>
          <a:prstGeom prst="rect">
            <a:avLst/>
          </a:pr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dirty="0">
              <a:latin typeface="Calibri"/>
            </a:endParaRPr>
          </a:p>
        </p:txBody>
      </p:sp>
      <p:sp>
        <p:nvSpPr>
          <p:cNvPr id="17" name="Rectangle 15"/>
          <p:cNvSpPr>
            <a:spLocks noChangeArrowheads="1"/>
          </p:cNvSpPr>
          <p:nvPr/>
        </p:nvSpPr>
        <p:spPr bwMode="auto">
          <a:xfrm>
            <a:off x="2646363" y="4205288"/>
            <a:ext cx="1587" cy="12700"/>
          </a:xfrm>
          <a:prstGeom prst="rect">
            <a:avLst/>
          </a:pr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dirty="0">
              <a:latin typeface="Calibri"/>
            </a:endParaRPr>
          </a:p>
        </p:txBody>
      </p:sp>
      <p:sp>
        <p:nvSpPr>
          <p:cNvPr id="18" name="Freeform 16"/>
          <p:cNvSpPr>
            <a:spLocks/>
          </p:cNvSpPr>
          <p:nvPr/>
        </p:nvSpPr>
        <p:spPr bwMode="auto">
          <a:xfrm>
            <a:off x="2646363" y="3883025"/>
            <a:ext cx="630237" cy="334963"/>
          </a:xfrm>
          <a:custGeom>
            <a:avLst/>
            <a:gdLst/>
            <a:ahLst/>
            <a:cxnLst>
              <a:cxn ang="0">
                <a:pos x="397" y="8"/>
              </a:cxn>
              <a:cxn ang="0">
                <a:pos x="397" y="0"/>
              </a:cxn>
              <a:cxn ang="0">
                <a:pos x="0" y="203"/>
              </a:cxn>
              <a:cxn ang="0">
                <a:pos x="0" y="211"/>
              </a:cxn>
              <a:cxn ang="0">
                <a:pos x="397" y="8"/>
              </a:cxn>
            </a:cxnLst>
            <a:rect l="0" t="0" r="r" b="b"/>
            <a:pathLst>
              <a:path w="397" h="211">
                <a:moveTo>
                  <a:pt x="397" y="8"/>
                </a:moveTo>
                <a:lnTo>
                  <a:pt x="397" y="0"/>
                </a:lnTo>
                <a:lnTo>
                  <a:pt x="0" y="203"/>
                </a:lnTo>
                <a:lnTo>
                  <a:pt x="0" y="211"/>
                </a:lnTo>
                <a:lnTo>
                  <a:pt x="397" y="8"/>
                </a:lnTo>
                <a:close/>
              </a:path>
            </a:pathLst>
          </a:cu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 dirty="0">
              <a:latin typeface="Calibri"/>
            </a:endParaRPr>
          </a:p>
        </p:txBody>
      </p:sp>
      <p:sp>
        <p:nvSpPr>
          <p:cNvPr id="19" name="Rectangle 17"/>
          <p:cNvSpPr>
            <a:spLocks noChangeArrowheads="1"/>
          </p:cNvSpPr>
          <p:nvPr/>
        </p:nvSpPr>
        <p:spPr bwMode="auto">
          <a:xfrm>
            <a:off x="3425825" y="5345113"/>
            <a:ext cx="11113" cy="12700"/>
          </a:xfrm>
          <a:prstGeom prst="rect">
            <a:avLst/>
          </a:pr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dirty="0">
              <a:latin typeface="Calibri"/>
            </a:endParaRPr>
          </a:p>
        </p:txBody>
      </p:sp>
      <p:sp>
        <p:nvSpPr>
          <p:cNvPr id="20" name="Freeform 18"/>
          <p:cNvSpPr>
            <a:spLocks/>
          </p:cNvSpPr>
          <p:nvPr/>
        </p:nvSpPr>
        <p:spPr bwMode="auto">
          <a:xfrm>
            <a:off x="3325813" y="5319713"/>
            <a:ext cx="123825" cy="87312"/>
          </a:xfrm>
          <a:custGeom>
            <a:avLst/>
            <a:gdLst/>
            <a:ahLst/>
            <a:cxnLst>
              <a:cxn ang="0">
                <a:pos x="63" y="24"/>
              </a:cxn>
              <a:cxn ang="0">
                <a:pos x="78" y="39"/>
              </a:cxn>
              <a:cxn ang="0">
                <a:pos x="78" y="39"/>
              </a:cxn>
              <a:cxn ang="0">
                <a:pos x="78" y="39"/>
              </a:cxn>
              <a:cxn ang="0">
                <a:pos x="0" y="55"/>
              </a:cxn>
              <a:cxn ang="0">
                <a:pos x="0" y="47"/>
              </a:cxn>
              <a:cxn ang="0">
                <a:pos x="0" y="47"/>
              </a:cxn>
              <a:cxn ang="0">
                <a:pos x="55" y="0"/>
              </a:cxn>
              <a:cxn ang="0">
                <a:pos x="55" y="0"/>
              </a:cxn>
              <a:cxn ang="0">
                <a:pos x="55" y="8"/>
              </a:cxn>
              <a:cxn ang="0">
                <a:pos x="55" y="8"/>
              </a:cxn>
              <a:cxn ang="0">
                <a:pos x="0" y="55"/>
              </a:cxn>
              <a:cxn ang="0">
                <a:pos x="0" y="55"/>
              </a:cxn>
              <a:cxn ang="0">
                <a:pos x="0" y="47"/>
              </a:cxn>
              <a:cxn ang="0">
                <a:pos x="78" y="31"/>
              </a:cxn>
              <a:cxn ang="0">
                <a:pos x="78" y="39"/>
              </a:cxn>
              <a:cxn ang="0">
                <a:pos x="70" y="39"/>
              </a:cxn>
              <a:cxn ang="0">
                <a:pos x="55" y="24"/>
              </a:cxn>
              <a:cxn ang="0">
                <a:pos x="63" y="24"/>
              </a:cxn>
            </a:cxnLst>
            <a:rect l="0" t="0" r="r" b="b"/>
            <a:pathLst>
              <a:path w="78" h="55">
                <a:moveTo>
                  <a:pt x="63" y="24"/>
                </a:moveTo>
                <a:lnTo>
                  <a:pt x="78" y="39"/>
                </a:lnTo>
                <a:lnTo>
                  <a:pt x="78" y="39"/>
                </a:lnTo>
                <a:lnTo>
                  <a:pt x="78" y="39"/>
                </a:lnTo>
                <a:lnTo>
                  <a:pt x="0" y="55"/>
                </a:lnTo>
                <a:lnTo>
                  <a:pt x="0" y="47"/>
                </a:lnTo>
                <a:lnTo>
                  <a:pt x="0" y="47"/>
                </a:lnTo>
                <a:lnTo>
                  <a:pt x="55" y="0"/>
                </a:lnTo>
                <a:lnTo>
                  <a:pt x="55" y="0"/>
                </a:lnTo>
                <a:lnTo>
                  <a:pt x="55" y="8"/>
                </a:lnTo>
                <a:lnTo>
                  <a:pt x="55" y="8"/>
                </a:lnTo>
                <a:lnTo>
                  <a:pt x="0" y="55"/>
                </a:lnTo>
                <a:lnTo>
                  <a:pt x="0" y="55"/>
                </a:lnTo>
                <a:lnTo>
                  <a:pt x="0" y="47"/>
                </a:lnTo>
                <a:lnTo>
                  <a:pt x="78" y="31"/>
                </a:lnTo>
                <a:lnTo>
                  <a:pt x="78" y="39"/>
                </a:lnTo>
                <a:lnTo>
                  <a:pt x="70" y="39"/>
                </a:lnTo>
                <a:lnTo>
                  <a:pt x="55" y="24"/>
                </a:lnTo>
                <a:lnTo>
                  <a:pt x="63" y="24"/>
                </a:lnTo>
                <a:close/>
              </a:path>
            </a:pathLst>
          </a:cu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 dirty="0">
              <a:latin typeface="Calibri"/>
            </a:endParaRPr>
          </a:p>
        </p:txBody>
      </p:sp>
      <p:sp>
        <p:nvSpPr>
          <p:cNvPr id="21" name="Freeform 19"/>
          <p:cNvSpPr>
            <a:spLocks/>
          </p:cNvSpPr>
          <p:nvPr/>
        </p:nvSpPr>
        <p:spPr bwMode="auto">
          <a:xfrm>
            <a:off x="3400425" y="5332413"/>
            <a:ext cx="25400" cy="25400"/>
          </a:xfrm>
          <a:custGeom>
            <a:avLst/>
            <a:gdLst/>
            <a:ahLst/>
            <a:cxnLst>
              <a:cxn ang="0">
                <a:pos x="8" y="0"/>
              </a:cxn>
              <a:cxn ang="0">
                <a:pos x="16" y="16"/>
              </a:cxn>
              <a:cxn ang="0">
                <a:pos x="8" y="16"/>
              </a:cxn>
              <a:cxn ang="0">
                <a:pos x="8" y="16"/>
              </a:cxn>
              <a:cxn ang="0">
                <a:pos x="8" y="16"/>
              </a:cxn>
              <a:cxn ang="0">
                <a:pos x="0" y="0"/>
              </a:cxn>
              <a:cxn ang="0">
                <a:pos x="8" y="0"/>
              </a:cxn>
            </a:cxnLst>
            <a:rect l="0" t="0" r="r" b="b"/>
            <a:pathLst>
              <a:path w="16" h="16">
                <a:moveTo>
                  <a:pt x="8" y="0"/>
                </a:moveTo>
                <a:lnTo>
                  <a:pt x="16" y="16"/>
                </a:lnTo>
                <a:lnTo>
                  <a:pt x="8" y="16"/>
                </a:lnTo>
                <a:lnTo>
                  <a:pt x="8" y="16"/>
                </a:lnTo>
                <a:lnTo>
                  <a:pt x="8" y="16"/>
                </a:lnTo>
                <a:lnTo>
                  <a:pt x="0" y="0"/>
                </a:lnTo>
                <a:lnTo>
                  <a:pt x="8" y="0"/>
                </a:lnTo>
                <a:close/>
              </a:path>
            </a:pathLst>
          </a:cu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 dirty="0">
              <a:latin typeface="Calibri"/>
            </a:endParaRPr>
          </a:p>
        </p:txBody>
      </p:sp>
      <p:sp>
        <p:nvSpPr>
          <p:cNvPr id="22" name="Freeform 20"/>
          <p:cNvSpPr>
            <a:spLocks/>
          </p:cNvSpPr>
          <p:nvPr/>
        </p:nvSpPr>
        <p:spPr bwMode="auto">
          <a:xfrm>
            <a:off x="3325813" y="5332413"/>
            <a:ext cx="123825" cy="74612"/>
          </a:xfrm>
          <a:custGeom>
            <a:avLst/>
            <a:gdLst/>
            <a:ahLst/>
            <a:cxnLst>
              <a:cxn ang="0">
                <a:pos x="63" y="16"/>
              </a:cxn>
              <a:cxn ang="0">
                <a:pos x="78" y="31"/>
              </a:cxn>
              <a:cxn ang="0">
                <a:pos x="0" y="47"/>
              </a:cxn>
              <a:cxn ang="0">
                <a:pos x="55" y="0"/>
              </a:cxn>
              <a:cxn ang="0">
                <a:pos x="63" y="16"/>
              </a:cxn>
            </a:cxnLst>
            <a:rect l="0" t="0" r="r" b="b"/>
            <a:pathLst>
              <a:path w="78" h="47">
                <a:moveTo>
                  <a:pt x="63" y="16"/>
                </a:moveTo>
                <a:lnTo>
                  <a:pt x="78" y="31"/>
                </a:lnTo>
                <a:lnTo>
                  <a:pt x="0" y="47"/>
                </a:lnTo>
                <a:lnTo>
                  <a:pt x="55" y="0"/>
                </a:lnTo>
                <a:lnTo>
                  <a:pt x="63" y="16"/>
                </a:lnTo>
                <a:close/>
              </a:path>
            </a:pathLst>
          </a:cu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 dirty="0">
              <a:latin typeface="Calibri"/>
            </a:endParaRPr>
          </a:p>
        </p:txBody>
      </p:sp>
      <p:sp>
        <p:nvSpPr>
          <p:cNvPr id="23" name="Rectangle 21"/>
          <p:cNvSpPr>
            <a:spLocks noChangeArrowheads="1"/>
          </p:cNvSpPr>
          <p:nvPr/>
        </p:nvSpPr>
        <p:spPr bwMode="auto">
          <a:xfrm>
            <a:off x="4068763" y="5035550"/>
            <a:ext cx="1587" cy="11113"/>
          </a:xfrm>
          <a:prstGeom prst="rect">
            <a:avLst/>
          </a:pr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dirty="0">
              <a:latin typeface="Calibri"/>
            </a:endParaRPr>
          </a:p>
        </p:txBody>
      </p:sp>
      <p:sp>
        <p:nvSpPr>
          <p:cNvPr id="24" name="Rectangle 22"/>
          <p:cNvSpPr>
            <a:spLocks noChangeArrowheads="1"/>
          </p:cNvSpPr>
          <p:nvPr/>
        </p:nvSpPr>
        <p:spPr bwMode="auto">
          <a:xfrm>
            <a:off x="3436938" y="5357813"/>
            <a:ext cx="1587" cy="11112"/>
          </a:xfrm>
          <a:prstGeom prst="rect">
            <a:avLst/>
          </a:pr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dirty="0">
              <a:latin typeface="Calibri"/>
            </a:endParaRPr>
          </a:p>
        </p:txBody>
      </p:sp>
      <p:sp>
        <p:nvSpPr>
          <p:cNvPr id="25" name="Freeform 23"/>
          <p:cNvSpPr>
            <a:spLocks/>
          </p:cNvSpPr>
          <p:nvPr/>
        </p:nvSpPr>
        <p:spPr bwMode="auto">
          <a:xfrm>
            <a:off x="3436938" y="5035550"/>
            <a:ext cx="631825" cy="333375"/>
          </a:xfrm>
          <a:custGeom>
            <a:avLst/>
            <a:gdLst/>
            <a:ahLst/>
            <a:cxnLst>
              <a:cxn ang="0">
                <a:pos x="398" y="7"/>
              </a:cxn>
              <a:cxn ang="0">
                <a:pos x="398" y="0"/>
              </a:cxn>
              <a:cxn ang="0">
                <a:pos x="0" y="203"/>
              </a:cxn>
              <a:cxn ang="0">
                <a:pos x="0" y="210"/>
              </a:cxn>
              <a:cxn ang="0">
                <a:pos x="398" y="7"/>
              </a:cxn>
            </a:cxnLst>
            <a:rect l="0" t="0" r="r" b="b"/>
            <a:pathLst>
              <a:path w="398" h="210">
                <a:moveTo>
                  <a:pt x="398" y="7"/>
                </a:moveTo>
                <a:lnTo>
                  <a:pt x="398" y="0"/>
                </a:lnTo>
                <a:lnTo>
                  <a:pt x="0" y="203"/>
                </a:lnTo>
                <a:lnTo>
                  <a:pt x="0" y="210"/>
                </a:lnTo>
                <a:lnTo>
                  <a:pt x="398" y="7"/>
                </a:lnTo>
                <a:close/>
              </a:path>
            </a:pathLst>
          </a:cu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 dirty="0">
              <a:latin typeface="Calibri"/>
            </a:endParaRPr>
          </a:p>
        </p:txBody>
      </p:sp>
      <p:sp>
        <p:nvSpPr>
          <p:cNvPr id="26" name="Freeform 24"/>
          <p:cNvSpPr>
            <a:spLocks/>
          </p:cNvSpPr>
          <p:nvPr/>
        </p:nvSpPr>
        <p:spPr bwMode="auto">
          <a:xfrm>
            <a:off x="3932238" y="4205288"/>
            <a:ext cx="12700" cy="23812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8"/>
              </a:cxn>
              <a:cxn ang="0">
                <a:pos x="8" y="15"/>
              </a:cxn>
              <a:cxn ang="0">
                <a:pos x="8" y="8"/>
              </a:cxn>
              <a:cxn ang="0">
                <a:pos x="0" y="0"/>
              </a:cxn>
            </a:cxnLst>
            <a:rect l="0" t="0" r="r" b="b"/>
            <a:pathLst>
              <a:path w="8" h="15">
                <a:moveTo>
                  <a:pt x="0" y="0"/>
                </a:moveTo>
                <a:lnTo>
                  <a:pt x="0" y="8"/>
                </a:lnTo>
                <a:lnTo>
                  <a:pt x="8" y="15"/>
                </a:lnTo>
                <a:lnTo>
                  <a:pt x="8" y="8"/>
                </a:lnTo>
                <a:lnTo>
                  <a:pt x="0" y="0"/>
                </a:lnTo>
                <a:close/>
              </a:path>
            </a:pathLst>
          </a:cu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 dirty="0">
              <a:latin typeface="Calibri"/>
            </a:endParaRPr>
          </a:p>
        </p:txBody>
      </p:sp>
      <p:sp>
        <p:nvSpPr>
          <p:cNvPr id="27" name="Freeform 25"/>
          <p:cNvSpPr>
            <a:spLocks/>
          </p:cNvSpPr>
          <p:nvPr/>
        </p:nvSpPr>
        <p:spPr bwMode="auto">
          <a:xfrm>
            <a:off x="3919538" y="4179888"/>
            <a:ext cx="123825" cy="100012"/>
          </a:xfrm>
          <a:custGeom>
            <a:avLst/>
            <a:gdLst/>
            <a:ahLst/>
            <a:cxnLst>
              <a:cxn ang="0">
                <a:pos x="16" y="24"/>
              </a:cxn>
              <a:cxn ang="0">
                <a:pos x="24" y="0"/>
              </a:cxn>
              <a:cxn ang="0">
                <a:pos x="24" y="0"/>
              </a:cxn>
              <a:cxn ang="0">
                <a:pos x="24" y="0"/>
              </a:cxn>
              <a:cxn ang="0">
                <a:pos x="78" y="55"/>
              </a:cxn>
              <a:cxn ang="0">
                <a:pos x="78" y="63"/>
              </a:cxn>
              <a:cxn ang="0">
                <a:pos x="78" y="63"/>
              </a:cxn>
              <a:cxn ang="0">
                <a:pos x="0" y="47"/>
              </a:cxn>
              <a:cxn ang="0">
                <a:pos x="0" y="47"/>
              </a:cxn>
              <a:cxn ang="0">
                <a:pos x="0" y="39"/>
              </a:cxn>
              <a:cxn ang="0">
                <a:pos x="0" y="39"/>
              </a:cxn>
              <a:cxn ang="0">
                <a:pos x="78" y="55"/>
              </a:cxn>
              <a:cxn ang="0">
                <a:pos x="78" y="63"/>
              </a:cxn>
              <a:cxn ang="0">
                <a:pos x="78" y="63"/>
              </a:cxn>
              <a:cxn ang="0">
                <a:pos x="24" y="8"/>
              </a:cxn>
              <a:cxn ang="0">
                <a:pos x="24" y="0"/>
              </a:cxn>
              <a:cxn ang="0">
                <a:pos x="32" y="0"/>
              </a:cxn>
              <a:cxn ang="0">
                <a:pos x="24" y="24"/>
              </a:cxn>
              <a:cxn ang="0">
                <a:pos x="16" y="24"/>
              </a:cxn>
            </a:cxnLst>
            <a:rect l="0" t="0" r="r" b="b"/>
            <a:pathLst>
              <a:path w="78" h="63">
                <a:moveTo>
                  <a:pt x="16" y="24"/>
                </a:moveTo>
                <a:lnTo>
                  <a:pt x="24" y="0"/>
                </a:lnTo>
                <a:lnTo>
                  <a:pt x="24" y="0"/>
                </a:lnTo>
                <a:lnTo>
                  <a:pt x="24" y="0"/>
                </a:lnTo>
                <a:lnTo>
                  <a:pt x="78" y="55"/>
                </a:lnTo>
                <a:lnTo>
                  <a:pt x="78" y="63"/>
                </a:lnTo>
                <a:lnTo>
                  <a:pt x="78" y="63"/>
                </a:lnTo>
                <a:lnTo>
                  <a:pt x="0" y="47"/>
                </a:lnTo>
                <a:lnTo>
                  <a:pt x="0" y="47"/>
                </a:lnTo>
                <a:lnTo>
                  <a:pt x="0" y="39"/>
                </a:lnTo>
                <a:lnTo>
                  <a:pt x="0" y="39"/>
                </a:lnTo>
                <a:lnTo>
                  <a:pt x="78" y="55"/>
                </a:lnTo>
                <a:lnTo>
                  <a:pt x="78" y="63"/>
                </a:lnTo>
                <a:lnTo>
                  <a:pt x="78" y="63"/>
                </a:lnTo>
                <a:lnTo>
                  <a:pt x="24" y="8"/>
                </a:lnTo>
                <a:lnTo>
                  <a:pt x="24" y="0"/>
                </a:lnTo>
                <a:lnTo>
                  <a:pt x="32" y="0"/>
                </a:lnTo>
                <a:lnTo>
                  <a:pt x="24" y="24"/>
                </a:lnTo>
                <a:lnTo>
                  <a:pt x="16" y="24"/>
                </a:lnTo>
                <a:close/>
              </a:path>
            </a:pathLst>
          </a:cu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 dirty="0">
              <a:latin typeface="Calibri"/>
            </a:endParaRPr>
          </a:p>
        </p:txBody>
      </p:sp>
      <p:sp>
        <p:nvSpPr>
          <p:cNvPr id="28" name="Freeform 26"/>
          <p:cNvSpPr>
            <a:spLocks/>
          </p:cNvSpPr>
          <p:nvPr/>
        </p:nvSpPr>
        <p:spPr bwMode="auto">
          <a:xfrm>
            <a:off x="3919538" y="4217988"/>
            <a:ext cx="38100" cy="23812"/>
          </a:xfrm>
          <a:custGeom>
            <a:avLst/>
            <a:gdLst/>
            <a:ahLst/>
            <a:cxnLst>
              <a:cxn ang="0">
                <a:pos x="0" y="15"/>
              </a:cxn>
              <a:cxn ang="0">
                <a:pos x="16" y="0"/>
              </a:cxn>
              <a:cxn ang="0">
                <a:pos x="24" y="0"/>
              </a:cxn>
              <a:cxn ang="0">
                <a:pos x="24" y="0"/>
              </a:cxn>
              <a:cxn ang="0">
                <a:pos x="24" y="0"/>
              </a:cxn>
              <a:cxn ang="0">
                <a:pos x="8" y="15"/>
              </a:cxn>
              <a:cxn ang="0">
                <a:pos x="0" y="15"/>
              </a:cxn>
            </a:cxnLst>
            <a:rect l="0" t="0" r="r" b="b"/>
            <a:pathLst>
              <a:path w="24" h="15">
                <a:moveTo>
                  <a:pt x="0" y="15"/>
                </a:moveTo>
                <a:lnTo>
                  <a:pt x="16" y="0"/>
                </a:lnTo>
                <a:lnTo>
                  <a:pt x="24" y="0"/>
                </a:lnTo>
                <a:lnTo>
                  <a:pt x="24" y="0"/>
                </a:lnTo>
                <a:lnTo>
                  <a:pt x="24" y="0"/>
                </a:lnTo>
                <a:lnTo>
                  <a:pt x="8" y="15"/>
                </a:lnTo>
                <a:lnTo>
                  <a:pt x="0" y="15"/>
                </a:lnTo>
                <a:close/>
              </a:path>
            </a:pathLst>
          </a:cu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 dirty="0">
              <a:latin typeface="Calibri"/>
            </a:endParaRPr>
          </a:p>
        </p:txBody>
      </p:sp>
      <p:sp>
        <p:nvSpPr>
          <p:cNvPr id="29" name="Freeform 27"/>
          <p:cNvSpPr>
            <a:spLocks/>
          </p:cNvSpPr>
          <p:nvPr/>
        </p:nvSpPr>
        <p:spPr bwMode="auto">
          <a:xfrm>
            <a:off x="3919538" y="4179888"/>
            <a:ext cx="123825" cy="87312"/>
          </a:xfrm>
          <a:custGeom>
            <a:avLst/>
            <a:gdLst/>
            <a:ahLst/>
            <a:cxnLst>
              <a:cxn ang="0">
                <a:pos x="16" y="24"/>
              </a:cxn>
              <a:cxn ang="0">
                <a:pos x="24" y="0"/>
              </a:cxn>
              <a:cxn ang="0">
                <a:pos x="78" y="55"/>
              </a:cxn>
              <a:cxn ang="0">
                <a:pos x="0" y="39"/>
              </a:cxn>
              <a:cxn ang="0">
                <a:pos x="16" y="24"/>
              </a:cxn>
            </a:cxnLst>
            <a:rect l="0" t="0" r="r" b="b"/>
            <a:pathLst>
              <a:path w="78" h="55">
                <a:moveTo>
                  <a:pt x="16" y="24"/>
                </a:moveTo>
                <a:lnTo>
                  <a:pt x="24" y="0"/>
                </a:lnTo>
                <a:lnTo>
                  <a:pt x="78" y="55"/>
                </a:lnTo>
                <a:lnTo>
                  <a:pt x="0" y="39"/>
                </a:lnTo>
                <a:lnTo>
                  <a:pt x="16" y="24"/>
                </a:lnTo>
                <a:close/>
              </a:path>
            </a:pathLst>
          </a:cu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 dirty="0">
              <a:latin typeface="Calibri"/>
            </a:endParaRPr>
          </a:p>
        </p:txBody>
      </p:sp>
      <p:sp>
        <p:nvSpPr>
          <p:cNvPr id="30" name="Rectangle 28"/>
          <p:cNvSpPr>
            <a:spLocks noChangeArrowheads="1"/>
          </p:cNvSpPr>
          <p:nvPr/>
        </p:nvSpPr>
        <p:spPr bwMode="auto">
          <a:xfrm>
            <a:off x="3302000" y="3883025"/>
            <a:ext cx="1588" cy="12700"/>
          </a:xfrm>
          <a:prstGeom prst="rect">
            <a:avLst/>
          </a:pr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dirty="0">
              <a:latin typeface="Calibri"/>
            </a:endParaRPr>
          </a:p>
        </p:txBody>
      </p:sp>
      <p:sp>
        <p:nvSpPr>
          <p:cNvPr id="31" name="Rectangle 29"/>
          <p:cNvSpPr>
            <a:spLocks noChangeArrowheads="1"/>
          </p:cNvSpPr>
          <p:nvPr/>
        </p:nvSpPr>
        <p:spPr bwMode="auto">
          <a:xfrm>
            <a:off x="3932238" y="4205288"/>
            <a:ext cx="1587" cy="12700"/>
          </a:xfrm>
          <a:prstGeom prst="rect">
            <a:avLst/>
          </a:pr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dirty="0">
              <a:latin typeface="Calibri"/>
            </a:endParaRPr>
          </a:p>
        </p:txBody>
      </p:sp>
      <p:sp>
        <p:nvSpPr>
          <p:cNvPr id="32" name="Freeform 30"/>
          <p:cNvSpPr>
            <a:spLocks/>
          </p:cNvSpPr>
          <p:nvPr/>
        </p:nvSpPr>
        <p:spPr bwMode="auto">
          <a:xfrm>
            <a:off x="3302000" y="3883025"/>
            <a:ext cx="630238" cy="334963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8"/>
              </a:cxn>
              <a:cxn ang="0">
                <a:pos x="397" y="211"/>
              </a:cxn>
              <a:cxn ang="0">
                <a:pos x="397" y="203"/>
              </a:cxn>
              <a:cxn ang="0">
                <a:pos x="0" y="0"/>
              </a:cxn>
            </a:cxnLst>
            <a:rect l="0" t="0" r="r" b="b"/>
            <a:pathLst>
              <a:path w="397" h="211">
                <a:moveTo>
                  <a:pt x="0" y="0"/>
                </a:moveTo>
                <a:lnTo>
                  <a:pt x="0" y="8"/>
                </a:lnTo>
                <a:lnTo>
                  <a:pt x="397" y="211"/>
                </a:lnTo>
                <a:lnTo>
                  <a:pt x="397" y="203"/>
                </a:lnTo>
                <a:lnTo>
                  <a:pt x="0" y="0"/>
                </a:lnTo>
                <a:close/>
              </a:path>
            </a:pathLst>
          </a:cu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 dirty="0">
              <a:latin typeface="Calibri"/>
            </a:endParaRPr>
          </a:p>
        </p:txBody>
      </p:sp>
      <p:sp>
        <p:nvSpPr>
          <p:cNvPr id="33" name="Rectangle 31"/>
          <p:cNvSpPr>
            <a:spLocks noChangeArrowheads="1"/>
          </p:cNvSpPr>
          <p:nvPr/>
        </p:nvSpPr>
        <p:spPr bwMode="auto">
          <a:xfrm>
            <a:off x="3165475" y="5357813"/>
            <a:ext cx="12700" cy="11112"/>
          </a:xfrm>
          <a:prstGeom prst="rect">
            <a:avLst/>
          </a:pr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dirty="0">
              <a:latin typeface="Calibri"/>
            </a:endParaRPr>
          </a:p>
        </p:txBody>
      </p:sp>
      <p:sp>
        <p:nvSpPr>
          <p:cNvPr id="34" name="Freeform 32"/>
          <p:cNvSpPr>
            <a:spLocks/>
          </p:cNvSpPr>
          <p:nvPr/>
        </p:nvSpPr>
        <p:spPr bwMode="auto">
          <a:xfrm>
            <a:off x="3152775" y="5332413"/>
            <a:ext cx="111125" cy="87312"/>
          </a:xfrm>
          <a:custGeom>
            <a:avLst/>
            <a:gdLst/>
            <a:ahLst/>
            <a:cxnLst>
              <a:cxn ang="0">
                <a:pos x="16" y="16"/>
              </a:cxn>
              <a:cxn ang="0">
                <a:pos x="16" y="0"/>
              </a:cxn>
              <a:cxn ang="0">
                <a:pos x="16" y="0"/>
              </a:cxn>
              <a:cxn ang="0">
                <a:pos x="16" y="0"/>
              </a:cxn>
              <a:cxn ang="0">
                <a:pos x="70" y="47"/>
              </a:cxn>
              <a:cxn ang="0">
                <a:pos x="70" y="55"/>
              </a:cxn>
              <a:cxn ang="0">
                <a:pos x="70" y="55"/>
              </a:cxn>
              <a:cxn ang="0">
                <a:pos x="0" y="39"/>
              </a:cxn>
              <a:cxn ang="0">
                <a:pos x="0" y="39"/>
              </a:cxn>
              <a:cxn ang="0">
                <a:pos x="0" y="31"/>
              </a:cxn>
              <a:cxn ang="0">
                <a:pos x="0" y="31"/>
              </a:cxn>
              <a:cxn ang="0">
                <a:pos x="70" y="47"/>
              </a:cxn>
              <a:cxn ang="0">
                <a:pos x="70" y="47"/>
              </a:cxn>
              <a:cxn ang="0">
                <a:pos x="70" y="55"/>
              </a:cxn>
              <a:cxn ang="0">
                <a:pos x="16" y="8"/>
              </a:cxn>
              <a:cxn ang="0">
                <a:pos x="16" y="0"/>
              </a:cxn>
              <a:cxn ang="0">
                <a:pos x="24" y="0"/>
              </a:cxn>
              <a:cxn ang="0">
                <a:pos x="24" y="16"/>
              </a:cxn>
              <a:cxn ang="0">
                <a:pos x="16" y="16"/>
              </a:cxn>
            </a:cxnLst>
            <a:rect l="0" t="0" r="r" b="b"/>
            <a:pathLst>
              <a:path w="70" h="55">
                <a:moveTo>
                  <a:pt x="16" y="16"/>
                </a:moveTo>
                <a:lnTo>
                  <a:pt x="16" y="0"/>
                </a:lnTo>
                <a:lnTo>
                  <a:pt x="16" y="0"/>
                </a:lnTo>
                <a:lnTo>
                  <a:pt x="16" y="0"/>
                </a:lnTo>
                <a:lnTo>
                  <a:pt x="70" y="47"/>
                </a:lnTo>
                <a:lnTo>
                  <a:pt x="70" y="55"/>
                </a:lnTo>
                <a:lnTo>
                  <a:pt x="70" y="55"/>
                </a:lnTo>
                <a:lnTo>
                  <a:pt x="0" y="39"/>
                </a:lnTo>
                <a:lnTo>
                  <a:pt x="0" y="39"/>
                </a:lnTo>
                <a:lnTo>
                  <a:pt x="0" y="31"/>
                </a:lnTo>
                <a:lnTo>
                  <a:pt x="0" y="31"/>
                </a:lnTo>
                <a:lnTo>
                  <a:pt x="70" y="47"/>
                </a:lnTo>
                <a:lnTo>
                  <a:pt x="70" y="47"/>
                </a:lnTo>
                <a:lnTo>
                  <a:pt x="70" y="55"/>
                </a:lnTo>
                <a:lnTo>
                  <a:pt x="16" y="8"/>
                </a:lnTo>
                <a:lnTo>
                  <a:pt x="16" y="0"/>
                </a:lnTo>
                <a:lnTo>
                  <a:pt x="24" y="0"/>
                </a:lnTo>
                <a:lnTo>
                  <a:pt x="24" y="16"/>
                </a:lnTo>
                <a:lnTo>
                  <a:pt x="16" y="16"/>
                </a:lnTo>
                <a:close/>
              </a:path>
            </a:pathLst>
          </a:cu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 dirty="0">
              <a:latin typeface="Calibri"/>
            </a:endParaRPr>
          </a:p>
        </p:txBody>
      </p:sp>
      <p:sp>
        <p:nvSpPr>
          <p:cNvPr id="35" name="Freeform 33"/>
          <p:cNvSpPr>
            <a:spLocks/>
          </p:cNvSpPr>
          <p:nvPr/>
        </p:nvSpPr>
        <p:spPr bwMode="auto">
          <a:xfrm>
            <a:off x="3152775" y="5357813"/>
            <a:ext cx="38100" cy="23812"/>
          </a:xfrm>
          <a:custGeom>
            <a:avLst/>
            <a:gdLst/>
            <a:ahLst/>
            <a:cxnLst>
              <a:cxn ang="0">
                <a:pos x="0" y="15"/>
              </a:cxn>
              <a:cxn ang="0">
                <a:pos x="16" y="0"/>
              </a:cxn>
              <a:cxn ang="0">
                <a:pos x="24" y="0"/>
              </a:cxn>
              <a:cxn ang="0">
                <a:pos x="24" y="0"/>
              </a:cxn>
              <a:cxn ang="0">
                <a:pos x="24" y="0"/>
              </a:cxn>
              <a:cxn ang="0">
                <a:pos x="8" y="15"/>
              </a:cxn>
              <a:cxn ang="0">
                <a:pos x="0" y="15"/>
              </a:cxn>
            </a:cxnLst>
            <a:rect l="0" t="0" r="r" b="b"/>
            <a:pathLst>
              <a:path w="24" h="15">
                <a:moveTo>
                  <a:pt x="0" y="15"/>
                </a:moveTo>
                <a:lnTo>
                  <a:pt x="16" y="0"/>
                </a:lnTo>
                <a:lnTo>
                  <a:pt x="24" y="0"/>
                </a:lnTo>
                <a:lnTo>
                  <a:pt x="24" y="0"/>
                </a:lnTo>
                <a:lnTo>
                  <a:pt x="24" y="0"/>
                </a:lnTo>
                <a:lnTo>
                  <a:pt x="8" y="15"/>
                </a:lnTo>
                <a:lnTo>
                  <a:pt x="0" y="15"/>
                </a:lnTo>
                <a:close/>
              </a:path>
            </a:pathLst>
          </a:cu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 dirty="0">
              <a:latin typeface="Calibri"/>
            </a:endParaRPr>
          </a:p>
        </p:txBody>
      </p:sp>
      <p:sp>
        <p:nvSpPr>
          <p:cNvPr id="36" name="Freeform 34"/>
          <p:cNvSpPr>
            <a:spLocks/>
          </p:cNvSpPr>
          <p:nvPr/>
        </p:nvSpPr>
        <p:spPr bwMode="auto">
          <a:xfrm>
            <a:off x="3152775" y="5332413"/>
            <a:ext cx="111125" cy="74612"/>
          </a:xfrm>
          <a:custGeom>
            <a:avLst/>
            <a:gdLst/>
            <a:ahLst/>
            <a:cxnLst>
              <a:cxn ang="0">
                <a:pos x="16" y="16"/>
              </a:cxn>
              <a:cxn ang="0">
                <a:pos x="16" y="0"/>
              </a:cxn>
              <a:cxn ang="0">
                <a:pos x="70" y="47"/>
              </a:cxn>
              <a:cxn ang="0">
                <a:pos x="0" y="31"/>
              </a:cxn>
              <a:cxn ang="0">
                <a:pos x="16" y="16"/>
              </a:cxn>
            </a:cxnLst>
            <a:rect l="0" t="0" r="r" b="b"/>
            <a:pathLst>
              <a:path w="70" h="47">
                <a:moveTo>
                  <a:pt x="16" y="16"/>
                </a:moveTo>
                <a:lnTo>
                  <a:pt x="16" y="0"/>
                </a:lnTo>
                <a:lnTo>
                  <a:pt x="70" y="47"/>
                </a:lnTo>
                <a:lnTo>
                  <a:pt x="0" y="31"/>
                </a:lnTo>
                <a:lnTo>
                  <a:pt x="16" y="16"/>
                </a:lnTo>
                <a:close/>
              </a:path>
            </a:pathLst>
          </a:cu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 dirty="0">
              <a:latin typeface="Calibri"/>
            </a:endParaRPr>
          </a:p>
        </p:txBody>
      </p:sp>
      <p:sp>
        <p:nvSpPr>
          <p:cNvPr id="37" name="Rectangle 35"/>
          <p:cNvSpPr>
            <a:spLocks noChangeArrowheads="1"/>
          </p:cNvSpPr>
          <p:nvPr/>
        </p:nvSpPr>
        <p:spPr bwMode="auto">
          <a:xfrm>
            <a:off x="2533650" y="5035550"/>
            <a:ext cx="1588" cy="11113"/>
          </a:xfrm>
          <a:prstGeom prst="rect">
            <a:avLst/>
          </a:pr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dirty="0">
              <a:latin typeface="Calibri"/>
            </a:endParaRPr>
          </a:p>
        </p:txBody>
      </p:sp>
      <p:sp>
        <p:nvSpPr>
          <p:cNvPr id="38" name="Rectangle 36"/>
          <p:cNvSpPr>
            <a:spLocks noChangeArrowheads="1"/>
          </p:cNvSpPr>
          <p:nvPr/>
        </p:nvSpPr>
        <p:spPr bwMode="auto">
          <a:xfrm>
            <a:off x="3165475" y="5357813"/>
            <a:ext cx="1588" cy="11112"/>
          </a:xfrm>
          <a:prstGeom prst="rect">
            <a:avLst/>
          </a:pr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dirty="0">
              <a:latin typeface="Calibri"/>
            </a:endParaRPr>
          </a:p>
        </p:txBody>
      </p:sp>
      <p:sp>
        <p:nvSpPr>
          <p:cNvPr id="39" name="Freeform 37"/>
          <p:cNvSpPr>
            <a:spLocks/>
          </p:cNvSpPr>
          <p:nvPr/>
        </p:nvSpPr>
        <p:spPr bwMode="auto">
          <a:xfrm>
            <a:off x="2533650" y="5035550"/>
            <a:ext cx="631825" cy="33337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7"/>
              </a:cxn>
              <a:cxn ang="0">
                <a:pos x="398" y="210"/>
              </a:cxn>
              <a:cxn ang="0">
                <a:pos x="398" y="203"/>
              </a:cxn>
              <a:cxn ang="0">
                <a:pos x="0" y="0"/>
              </a:cxn>
            </a:cxnLst>
            <a:rect l="0" t="0" r="r" b="b"/>
            <a:pathLst>
              <a:path w="398" h="210">
                <a:moveTo>
                  <a:pt x="0" y="0"/>
                </a:moveTo>
                <a:lnTo>
                  <a:pt x="0" y="7"/>
                </a:lnTo>
                <a:lnTo>
                  <a:pt x="398" y="210"/>
                </a:lnTo>
                <a:lnTo>
                  <a:pt x="398" y="203"/>
                </a:lnTo>
                <a:lnTo>
                  <a:pt x="0" y="0"/>
                </a:lnTo>
                <a:close/>
              </a:path>
            </a:pathLst>
          </a:cu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 dirty="0">
              <a:latin typeface="Calibri"/>
            </a:endParaRPr>
          </a:p>
        </p:txBody>
      </p:sp>
      <p:sp>
        <p:nvSpPr>
          <p:cNvPr id="40" name="Rectangle 38"/>
          <p:cNvSpPr>
            <a:spLocks noChangeArrowheads="1"/>
          </p:cNvSpPr>
          <p:nvPr/>
        </p:nvSpPr>
        <p:spPr bwMode="auto">
          <a:xfrm>
            <a:off x="2708275" y="5407025"/>
            <a:ext cx="1273175" cy="12700"/>
          </a:xfrm>
          <a:prstGeom prst="rect">
            <a:avLst/>
          </a:pr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dirty="0">
              <a:latin typeface="Calibri"/>
            </a:endParaRPr>
          </a:p>
        </p:txBody>
      </p:sp>
      <p:sp>
        <p:nvSpPr>
          <p:cNvPr id="41" name="Rectangle 39"/>
          <p:cNvSpPr>
            <a:spLocks noChangeArrowheads="1"/>
          </p:cNvSpPr>
          <p:nvPr/>
        </p:nvSpPr>
        <p:spPr bwMode="auto">
          <a:xfrm>
            <a:off x="3970338" y="5407025"/>
            <a:ext cx="11112" cy="508000"/>
          </a:xfrm>
          <a:prstGeom prst="rect">
            <a:avLst/>
          </a:pr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dirty="0">
              <a:latin typeface="Calibri"/>
            </a:endParaRPr>
          </a:p>
        </p:txBody>
      </p:sp>
      <p:sp>
        <p:nvSpPr>
          <p:cNvPr id="42" name="Rectangle 40"/>
          <p:cNvSpPr>
            <a:spLocks noChangeArrowheads="1"/>
          </p:cNvSpPr>
          <p:nvPr/>
        </p:nvSpPr>
        <p:spPr bwMode="auto">
          <a:xfrm>
            <a:off x="2708275" y="5902325"/>
            <a:ext cx="1262063" cy="12700"/>
          </a:xfrm>
          <a:prstGeom prst="rect">
            <a:avLst/>
          </a:pr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dirty="0">
              <a:latin typeface="Calibri"/>
            </a:endParaRPr>
          </a:p>
        </p:txBody>
      </p:sp>
      <p:sp>
        <p:nvSpPr>
          <p:cNvPr id="43" name="Rectangle 41"/>
          <p:cNvSpPr>
            <a:spLocks noChangeArrowheads="1"/>
          </p:cNvSpPr>
          <p:nvPr/>
        </p:nvSpPr>
        <p:spPr bwMode="auto">
          <a:xfrm>
            <a:off x="2708275" y="5407025"/>
            <a:ext cx="11113" cy="495300"/>
          </a:xfrm>
          <a:prstGeom prst="rect">
            <a:avLst/>
          </a:pr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dirty="0">
              <a:latin typeface="Calibri"/>
            </a:endParaRPr>
          </a:p>
        </p:txBody>
      </p:sp>
      <p:sp>
        <p:nvSpPr>
          <p:cNvPr id="44" name="Rectangle 42"/>
          <p:cNvSpPr>
            <a:spLocks noChangeArrowheads="1"/>
          </p:cNvSpPr>
          <p:nvPr/>
        </p:nvSpPr>
        <p:spPr bwMode="auto">
          <a:xfrm>
            <a:off x="2638425" y="3362325"/>
            <a:ext cx="855663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 b="1" dirty="0">
                <a:solidFill>
                  <a:srgbClr val="FF0000"/>
                </a:solidFill>
                <a:latin typeface="Courier New" pitchFamily="49" charset="0"/>
              </a:rPr>
              <a:t>A</a:t>
            </a:r>
            <a:r>
              <a:rPr lang="en-US" sz="1600" dirty="0">
                <a:solidFill>
                  <a:srgbClr val="000000"/>
                </a:solidFill>
                <a:latin typeface="Courier New" pitchFamily="49" charset="0"/>
              </a:rPr>
              <a:t> = ...</a:t>
            </a:r>
            <a:endParaRPr lang="en-US" dirty="0">
              <a:latin typeface="Calibri"/>
            </a:endParaRPr>
          </a:p>
        </p:txBody>
      </p:sp>
      <p:sp>
        <p:nvSpPr>
          <p:cNvPr id="45" name="Rectangle 43"/>
          <p:cNvSpPr>
            <a:spLocks noChangeArrowheads="1"/>
          </p:cNvSpPr>
          <p:nvPr/>
        </p:nvSpPr>
        <p:spPr bwMode="auto">
          <a:xfrm>
            <a:off x="1841500" y="4254500"/>
            <a:ext cx="1187450" cy="781050"/>
          </a:xfrm>
          <a:prstGeom prst="rect">
            <a:avLst/>
          </a:prstGeom>
          <a:blipFill dpi="0" rotWithShape="0">
            <a:blip r:embed="rId4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dirty="0">
              <a:latin typeface="Calibri"/>
            </a:endParaRPr>
          </a:p>
        </p:txBody>
      </p:sp>
      <p:sp>
        <p:nvSpPr>
          <p:cNvPr id="46" name="Rectangle 44"/>
          <p:cNvSpPr>
            <a:spLocks noChangeArrowheads="1"/>
          </p:cNvSpPr>
          <p:nvPr/>
        </p:nvSpPr>
        <p:spPr bwMode="auto">
          <a:xfrm>
            <a:off x="1841500" y="4254500"/>
            <a:ext cx="1200150" cy="12700"/>
          </a:xfrm>
          <a:prstGeom prst="rect">
            <a:avLst/>
          </a:pr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dirty="0">
              <a:latin typeface="Calibri"/>
            </a:endParaRPr>
          </a:p>
        </p:txBody>
      </p:sp>
      <p:sp>
        <p:nvSpPr>
          <p:cNvPr id="47" name="Rectangle 45"/>
          <p:cNvSpPr>
            <a:spLocks noChangeArrowheads="1"/>
          </p:cNvSpPr>
          <p:nvPr/>
        </p:nvSpPr>
        <p:spPr bwMode="auto">
          <a:xfrm>
            <a:off x="3028950" y="4254500"/>
            <a:ext cx="12700" cy="792163"/>
          </a:xfrm>
          <a:prstGeom prst="rect">
            <a:avLst/>
          </a:pr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dirty="0">
              <a:latin typeface="Calibri"/>
            </a:endParaRPr>
          </a:p>
        </p:txBody>
      </p:sp>
      <p:sp>
        <p:nvSpPr>
          <p:cNvPr id="48" name="Rectangle 46"/>
          <p:cNvSpPr>
            <a:spLocks noChangeArrowheads="1"/>
          </p:cNvSpPr>
          <p:nvPr/>
        </p:nvSpPr>
        <p:spPr bwMode="auto">
          <a:xfrm>
            <a:off x="1841500" y="5035550"/>
            <a:ext cx="1187450" cy="11113"/>
          </a:xfrm>
          <a:prstGeom prst="rect">
            <a:avLst/>
          </a:pr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dirty="0">
              <a:latin typeface="Calibri"/>
            </a:endParaRPr>
          </a:p>
        </p:txBody>
      </p:sp>
      <p:sp>
        <p:nvSpPr>
          <p:cNvPr id="49" name="Rectangle 47"/>
          <p:cNvSpPr>
            <a:spLocks noChangeArrowheads="1"/>
          </p:cNvSpPr>
          <p:nvPr/>
        </p:nvSpPr>
        <p:spPr bwMode="auto">
          <a:xfrm>
            <a:off x="1841500" y="4254500"/>
            <a:ext cx="12700" cy="781050"/>
          </a:xfrm>
          <a:prstGeom prst="rect">
            <a:avLst/>
          </a:pr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dirty="0">
              <a:latin typeface="Calibri"/>
            </a:endParaRPr>
          </a:p>
        </p:txBody>
      </p:sp>
      <p:sp>
        <p:nvSpPr>
          <p:cNvPr id="50" name="Rectangle 48"/>
          <p:cNvSpPr>
            <a:spLocks noChangeArrowheads="1"/>
          </p:cNvSpPr>
          <p:nvPr/>
        </p:nvSpPr>
        <p:spPr bwMode="auto">
          <a:xfrm>
            <a:off x="1995488" y="4217988"/>
            <a:ext cx="864019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 dirty="0">
                <a:solidFill>
                  <a:srgbClr val="000000"/>
                </a:solidFill>
                <a:latin typeface="Courier New" pitchFamily="49" charset="0"/>
              </a:rPr>
              <a:t>B = ...</a:t>
            </a:r>
            <a:endParaRPr lang="en-US" dirty="0">
              <a:latin typeface="Calibri"/>
            </a:endParaRPr>
          </a:p>
        </p:txBody>
      </p:sp>
      <p:sp>
        <p:nvSpPr>
          <p:cNvPr id="51" name="Rectangle 49"/>
          <p:cNvSpPr>
            <a:spLocks noChangeArrowheads="1"/>
          </p:cNvSpPr>
          <p:nvPr/>
        </p:nvSpPr>
        <p:spPr bwMode="auto">
          <a:xfrm>
            <a:off x="3684588" y="4267200"/>
            <a:ext cx="1189037" cy="768350"/>
          </a:xfrm>
          <a:prstGeom prst="rect">
            <a:avLst/>
          </a:prstGeom>
          <a:blipFill dpi="0" rotWithShape="0">
            <a:blip r:embed="rId4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dirty="0">
              <a:latin typeface="Calibri"/>
            </a:endParaRPr>
          </a:p>
        </p:txBody>
      </p:sp>
      <p:sp>
        <p:nvSpPr>
          <p:cNvPr id="52" name="Rectangle 50"/>
          <p:cNvSpPr>
            <a:spLocks noChangeArrowheads="1"/>
          </p:cNvSpPr>
          <p:nvPr/>
        </p:nvSpPr>
        <p:spPr bwMode="auto">
          <a:xfrm>
            <a:off x="3684588" y="4267200"/>
            <a:ext cx="1201737" cy="12700"/>
          </a:xfrm>
          <a:prstGeom prst="rect">
            <a:avLst/>
          </a:pr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dirty="0">
              <a:latin typeface="Calibri"/>
            </a:endParaRPr>
          </a:p>
        </p:txBody>
      </p:sp>
      <p:sp>
        <p:nvSpPr>
          <p:cNvPr id="53" name="Rectangle 51"/>
          <p:cNvSpPr>
            <a:spLocks noChangeArrowheads="1"/>
          </p:cNvSpPr>
          <p:nvPr/>
        </p:nvSpPr>
        <p:spPr bwMode="auto">
          <a:xfrm>
            <a:off x="4873625" y="4267200"/>
            <a:ext cx="12700" cy="779463"/>
          </a:xfrm>
          <a:prstGeom prst="rect">
            <a:avLst/>
          </a:pr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dirty="0">
              <a:latin typeface="Calibri"/>
            </a:endParaRPr>
          </a:p>
        </p:txBody>
      </p:sp>
      <p:sp>
        <p:nvSpPr>
          <p:cNvPr id="54" name="Rectangle 52"/>
          <p:cNvSpPr>
            <a:spLocks noChangeArrowheads="1"/>
          </p:cNvSpPr>
          <p:nvPr/>
        </p:nvSpPr>
        <p:spPr bwMode="auto">
          <a:xfrm>
            <a:off x="3684588" y="5035550"/>
            <a:ext cx="1189037" cy="11113"/>
          </a:xfrm>
          <a:prstGeom prst="rect">
            <a:avLst/>
          </a:pr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dirty="0">
              <a:latin typeface="Calibri"/>
            </a:endParaRPr>
          </a:p>
        </p:txBody>
      </p:sp>
      <p:sp>
        <p:nvSpPr>
          <p:cNvPr id="55" name="Rectangle 53"/>
          <p:cNvSpPr>
            <a:spLocks noChangeArrowheads="1"/>
          </p:cNvSpPr>
          <p:nvPr/>
        </p:nvSpPr>
        <p:spPr bwMode="auto">
          <a:xfrm>
            <a:off x="3684588" y="4267200"/>
            <a:ext cx="12700" cy="768350"/>
          </a:xfrm>
          <a:prstGeom prst="rect">
            <a:avLst/>
          </a:pr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dirty="0">
              <a:latin typeface="Calibri"/>
            </a:endParaRPr>
          </a:p>
        </p:txBody>
      </p:sp>
      <p:sp>
        <p:nvSpPr>
          <p:cNvPr id="56" name="Rectangle 54"/>
          <p:cNvSpPr>
            <a:spLocks noChangeArrowheads="1"/>
          </p:cNvSpPr>
          <p:nvPr/>
        </p:nvSpPr>
        <p:spPr bwMode="auto">
          <a:xfrm>
            <a:off x="3698875" y="4291013"/>
            <a:ext cx="122237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 dirty="0">
                <a:solidFill>
                  <a:srgbClr val="000000"/>
                </a:solidFill>
                <a:latin typeface="Courier New" pitchFamily="49" charset="0"/>
              </a:rPr>
              <a:t>L1: C =...</a:t>
            </a:r>
            <a:endParaRPr lang="en-US" dirty="0">
              <a:latin typeface="Calibri"/>
            </a:endParaRPr>
          </a:p>
        </p:txBody>
      </p:sp>
      <p:sp>
        <p:nvSpPr>
          <p:cNvPr id="57" name="Rectangle 55"/>
          <p:cNvSpPr>
            <a:spLocks noChangeArrowheads="1"/>
          </p:cNvSpPr>
          <p:nvPr/>
        </p:nvSpPr>
        <p:spPr bwMode="auto">
          <a:xfrm>
            <a:off x="2117725" y="4414838"/>
            <a:ext cx="500137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 dirty="0">
                <a:solidFill>
                  <a:srgbClr val="000000"/>
                </a:solidFill>
                <a:latin typeface="Courier New" pitchFamily="49" charset="0"/>
              </a:rPr>
              <a:t> = </a:t>
            </a:r>
            <a:r>
              <a:rPr lang="en-US" sz="1600" b="1" dirty="0">
                <a:solidFill>
                  <a:srgbClr val="FF0000"/>
                </a:solidFill>
                <a:latin typeface="Courier New" pitchFamily="49" charset="0"/>
              </a:rPr>
              <a:t>A</a:t>
            </a:r>
            <a:r>
              <a:rPr lang="en-US" sz="1600" dirty="0">
                <a:solidFill>
                  <a:srgbClr val="000000"/>
                </a:solidFill>
                <a:latin typeface="Courier New" pitchFamily="49" charset="0"/>
              </a:rPr>
              <a:t> </a:t>
            </a:r>
            <a:endParaRPr lang="en-US" dirty="0">
              <a:latin typeface="Calibri"/>
            </a:endParaRPr>
          </a:p>
        </p:txBody>
      </p:sp>
      <p:sp>
        <p:nvSpPr>
          <p:cNvPr id="58" name="Rectangle 56"/>
          <p:cNvSpPr>
            <a:spLocks noChangeArrowheads="1"/>
          </p:cNvSpPr>
          <p:nvPr/>
        </p:nvSpPr>
        <p:spPr bwMode="auto">
          <a:xfrm>
            <a:off x="2022475" y="4613275"/>
            <a:ext cx="123131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 dirty="0">
                <a:solidFill>
                  <a:srgbClr val="000000"/>
                </a:solidFill>
                <a:latin typeface="Courier New" pitchFamily="49" charset="0"/>
              </a:rPr>
              <a:t>D </a:t>
            </a:r>
            <a:endParaRPr lang="en-US" dirty="0">
              <a:latin typeface="Calibri"/>
            </a:endParaRPr>
          </a:p>
        </p:txBody>
      </p:sp>
      <p:sp>
        <p:nvSpPr>
          <p:cNvPr id="59" name="Rectangle 57"/>
          <p:cNvSpPr>
            <a:spLocks noChangeArrowheads="1"/>
          </p:cNvSpPr>
          <p:nvPr/>
        </p:nvSpPr>
        <p:spPr bwMode="auto">
          <a:xfrm>
            <a:off x="4454525" y="4489450"/>
            <a:ext cx="371897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 dirty="0">
                <a:solidFill>
                  <a:srgbClr val="000000"/>
                </a:solidFill>
                <a:latin typeface="Courier New" pitchFamily="49" charset="0"/>
              </a:rPr>
              <a:t>= </a:t>
            </a:r>
            <a:r>
              <a:rPr lang="en-US" sz="1600" b="1" dirty="0">
                <a:solidFill>
                  <a:srgbClr val="FF0000"/>
                </a:solidFill>
                <a:latin typeface="Courier New" pitchFamily="49" charset="0"/>
              </a:rPr>
              <a:t>A</a:t>
            </a:r>
            <a:endParaRPr lang="en-US" b="1" dirty="0">
              <a:solidFill>
                <a:srgbClr val="FF0000"/>
              </a:solidFill>
              <a:latin typeface="Calibri"/>
            </a:endParaRPr>
          </a:p>
        </p:txBody>
      </p:sp>
      <p:sp>
        <p:nvSpPr>
          <p:cNvPr id="60" name="Rectangle 58"/>
          <p:cNvSpPr>
            <a:spLocks noChangeArrowheads="1"/>
          </p:cNvSpPr>
          <p:nvPr/>
        </p:nvSpPr>
        <p:spPr bwMode="auto">
          <a:xfrm>
            <a:off x="4238625" y="4651375"/>
            <a:ext cx="369392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 dirty="0">
                <a:solidFill>
                  <a:srgbClr val="000000"/>
                </a:solidFill>
                <a:latin typeface="Courier New" pitchFamily="49" charset="0"/>
              </a:rPr>
              <a:t>D = </a:t>
            </a:r>
            <a:endParaRPr lang="en-US" dirty="0">
              <a:latin typeface="Calibri"/>
            </a:endParaRPr>
          </a:p>
        </p:txBody>
      </p:sp>
      <p:sp>
        <p:nvSpPr>
          <p:cNvPr id="61" name="Rectangle 59"/>
          <p:cNvSpPr>
            <a:spLocks noChangeArrowheads="1"/>
          </p:cNvSpPr>
          <p:nvPr/>
        </p:nvSpPr>
        <p:spPr bwMode="auto">
          <a:xfrm>
            <a:off x="3021013" y="5543550"/>
            <a:ext cx="617157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 b="1" dirty="0">
                <a:solidFill>
                  <a:srgbClr val="00B050"/>
                </a:solidFill>
                <a:latin typeface="Courier New" pitchFamily="49" charset="0"/>
              </a:rPr>
              <a:t>A</a:t>
            </a:r>
            <a:r>
              <a:rPr lang="en-US" sz="1600" dirty="0">
                <a:solidFill>
                  <a:srgbClr val="000000"/>
                </a:solidFill>
                <a:latin typeface="Courier New" pitchFamily="49" charset="0"/>
              </a:rPr>
              <a:t> = D</a:t>
            </a:r>
            <a:endParaRPr lang="en-US" dirty="0">
              <a:latin typeface="Calibri"/>
            </a:endParaRPr>
          </a:p>
        </p:txBody>
      </p:sp>
      <p:sp>
        <p:nvSpPr>
          <p:cNvPr id="62" name="Rectangle 60"/>
          <p:cNvSpPr>
            <a:spLocks noChangeArrowheads="1"/>
          </p:cNvSpPr>
          <p:nvPr/>
        </p:nvSpPr>
        <p:spPr bwMode="auto">
          <a:xfrm>
            <a:off x="4319588" y="6423025"/>
            <a:ext cx="370294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 dirty="0">
                <a:solidFill>
                  <a:srgbClr val="000000"/>
                </a:solidFill>
                <a:latin typeface="Courier New" pitchFamily="49" charset="0"/>
              </a:rPr>
              <a:t>= </a:t>
            </a:r>
            <a:r>
              <a:rPr lang="en-US" sz="1600" b="1" dirty="0">
                <a:solidFill>
                  <a:srgbClr val="00B050"/>
                </a:solidFill>
                <a:latin typeface="Courier New" pitchFamily="49" charset="0"/>
              </a:rPr>
              <a:t>A</a:t>
            </a:r>
            <a:endParaRPr lang="en-US" b="1" dirty="0">
              <a:solidFill>
                <a:srgbClr val="00B050"/>
              </a:solidFill>
              <a:latin typeface="Calibri"/>
            </a:endParaRPr>
          </a:p>
        </p:txBody>
      </p:sp>
      <p:sp>
        <p:nvSpPr>
          <p:cNvPr id="63" name="Rectangle 61"/>
          <p:cNvSpPr>
            <a:spLocks noChangeArrowheads="1"/>
          </p:cNvSpPr>
          <p:nvPr/>
        </p:nvSpPr>
        <p:spPr bwMode="auto">
          <a:xfrm>
            <a:off x="4130675" y="6224588"/>
            <a:ext cx="12700" cy="12700"/>
          </a:xfrm>
          <a:prstGeom prst="rect">
            <a:avLst/>
          </a:pr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dirty="0">
              <a:latin typeface="Calibri"/>
            </a:endParaRPr>
          </a:p>
        </p:txBody>
      </p:sp>
      <p:sp>
        <p:nvSpPr>
          <p:cNvPr id="64" name="Freeform 62"/>
          <p:cNvSpPr>
            <a:spLocks/>
          </p:cNvSpPr>
          <p:nvPr/>
        </p:nvSpPr>
        <p:spPr bwMode="auto">
          <a:xfrm>
            <a:off x="4117975" y="6199188"/>
            <a:ext cx="123825" cy="87312"/>
          </a:xfrm>
          <a:custGeom>
            <a:avLst/>
            <a:gdLst/>
            <a:ahLst/>
            <a:cxnLst>
              <a:cxn ang="0">
                <a:pos x="16" y="16"/>
              </a:cxn>
              <a:cxn ang="0">
                <a:pos x="24" y="0"/>
              </a:cxn>
              <a:cxn ang="0">
                <a:pos x="24" y="0"/>
              </a:cxn>
              <a:cxn ang="0">
                <a:pos x="24" y="0"/>
              </a:cxn>
              <a:cxn ang="0">
                <a:pos x="78" y="47"/>
              </a:cxn>
              <a:cxn ang="0">
                <a:pos x="78" y="55"/>
              </a:cxn>
              <a:cxn ang="0">
                <a:pos x="78" y="55"/>
              </a:cxn>
              <a:cxn ang="0">
                <a:pos x="0" y="39"/>
              </a:cxn>
              <a:cxn ang="0">
                <a:pos x="0" y="39"/>
              </a:cxn>
              <a:cxn ang="0">
                <a:pos x="0" y="31"/>
              </a:cxn>
              <a:cxn ang="0">
                <a:pos x="0" y="31"/>
              </a:cxn>
              <a:cxn ang="0">
                <a:pos x="78" y="47"/>
              </a:cxn>
              <a:cxn ang="0">
                <a:pos x="78" y="47"/>
              </a:cxn>
              <a:cxn ang="0">
                <a:pos x="78" y="55"/>
              </a:cxn>
              <a:cxn ang="0">
                <a:pos x="24" y="8"/>
              </a:cxn>
              <a:cxn ang="0">
                <a:pos x="24" y="0"/>
              </a:cxn>
              <a:cxn ang="0">
                <a:pos x="31" y="0"/>
              </a:cxn>
              <a:cxn ang="0">
                <a:pos x="24" y="16"/>
              </a:cxn>
              <a:cxn ang="0">
                <a:pos x="16" y="16"/>
              </a:cxn>
            </a:cxnLst>
            <a:rect l="0" t="0" r="r" b="b"/>
            <a:pathLst>
              <a:path w="78" h="55">
                <a:moveTo>
                  <a:pt x="16" y="16"/>
                </a:moveTo>
                <a:lnTo>
                  <a:pt x="24" y="0"/>
                </a:lnTo>
                <a:lnTo>
                  <a:pt x="24" y="0"/>
                </a:lnTo>
                <a:lnTo>
                  <a:pt x="24" y="0"/>
                </a:lnTo>
                <a:lnTo>
                  <a:pt x="78" y="47"/>
                </a:lnTo>
                <a:lnTo>
                  <a:pt x="78" y="55"/>
                </a:lnTo>
                <a:lnTo>
                  <a:pt x="78" y="55"/>
                </a:lnTo>
                <a:lnTo>
                  <a:pt x="0" y="39"/>
                </a:lnTo>
                <a:lnTo>
                  <a:pt x="0" y="39"/>
                </a:lnTo>
                <a:lnTo>
                  <a:pt x="0" y="31"/>
                </a:lnTo>
                <a:lnTo>
                  <a:pt x="0" y="31"/>
                </a:lnTo>
                <a:lnTo>
                  <a:pt x="78" y="47"/>
                </a:lnTo>
                <a:lnTo>
                  <a:pt x="78" y="47"/>
                </a:lnTo>
                <a:lnTo>
                  <a:pt x="78" y="55"/>
                </a:lnTo>
                <a:lnTo>
                  <a:pt x="24" y="8"/>
                </a:lnTo>
                <a:lnTo>
                  <a:pt x="24" y="0"/>
                </a:lnTo>
                <a:lnTo>
                  <a:pt x="31" y="0"/>
                </a:lnTo>
                <a:lnTo>
                  <a:pt x="24" y="16"/>
                </a:lnTo>
                <a:lnTo>
                  <a:pt x="16" y="16"/>
                </a:lnTo>
                <a:close/>
              </a:path>
            </a:pathLst>
          </a:cu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 dirty="0">
              <a:latin typeface="Calibri"/>
            </a:endParaRPr>
          </a:p>
        </p:txBody>
      </p:sp>
      <p:sp>
        <p:nvSpPr>
          <p:cNvPr id="65" name="Freeform 63"/>
          <p:cNvSpPr>
            <a:spLocks/>
          </p:cNvSpPr>
          <p:nvPr/>
        </p:nvSpPr>
        <p:spPr bwMode="auto">
          <a:xfrm>
            <a:off x="4117975" y="6224588"/>
            <a:ext cx="38100" cy="23812"/>
          </a:xfrm>
          <a:custGeom>
            <a:avLst/>
            <a:gdLst/>
            <a:ahLst/>
            <a:cxnLst>
              <a:cxn ang="0">
                <a:pos x="0" y="15"/>
              </a:cxn>
              <a:cxn ang="0">
                <a:pos x="16" y="0"/>
              </a:cxn>
              <a:cxn ang="0">
                <a:pos x="24" y="0"/>
              </a:cxn>
              <a:cxn ang="0">
                <a:pos x="24" y="0"/>
              </a:cxn>
              <a:cxn ang="0">
                <a:pos x="24" y="0"/>
              </a:cxn>
              <a:cxn ang="0">
                <a:pos x="8" y="15"/>
              </a:cxn>
              <a:cxn ang="0">
                <a:pos x="0" y="15"/>
              </a:cxn>
            </a:cxnLst>
            <a:rect l="0" t="0" r="r" b="b"/>
            <a:pathLst>
              <a:path w="24" h="15">
                <a:moveTo>
                  <a:pt x="0" y="15"/>
                </a:moveTo>
                <a:lnTo>
                  <a:pt x="16" y="0"/>
                </a:lnTo>
                <a:lnTo>
                  <a:pt x="24" y="0"/>
                </a:lnTo>
                <a:lnTo>
                  <a:pt x="24" y="0"/>
                </a:lnTo>
                <a:lnTo>
                  <a:pt x="24" y="0"/>
                </a:lnTo>
                <a:lnTo>
                  <a:pt x="8" y="15"/>
                </a:lnTo>
                <a:lnTo>
                  <a:pt x="0" y="15"/>
                </a:lnTo>
                <a:close/>
              </a:path>
            </a:pathLst>
          </a:cu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 dirty="0">
              <a:latin typeface="Calibri"/>
            </a:endParaRPr>
          </a:p>
        </p:txBody>
      </p:sp>
      <p:sp>
        <p:nvSpPr>
          <p:cNvPr id="66" name="Freeform 64"/>
          <p:cNvSpPr>
            <a:spLocks/>
          </p:cNvSpPr>
          <p:nvPr/>
        </p:nvSpPr>
        <p:spPr bwMode="auto">
          <a:xfrm>
            <a:off x="4117975" y="6199188"/>
            <a:ext cx="123825" cy="74612"/>
          </a:xfrm>
          <a:custGeom>
            <a:avLst/>
            <a:gdLst/>
            <a:ahLst/>
            <a:cxnLst>
              <a:cxn ang="0">
                <a:pos x="16" y="16"/>
              </a:cxn>
              <a:cxn ang="0">
                <a:pos x="24" y="0"/>
              </a:cxn>
              <a:cxn ang="0">
                <a:pos x="78" y="47"/>
              </a:cxn>
              <a:cxn ang="0">
                <a:pos x="0" y="31"/>
              </a:cxn>
              <a:cxn ang="0">
                <a:pos x="16" y="16"/>
              </a:cxn>
            </a:cxnLst>
            <a:rect l="0" t="0" r="r" b="b"/>
            <a:pathLst>
              <a:path w="78" h="47">
                <a:moveTo>
                  <a:pt x="16" y="16"/>
                </a:moveTo>
                <a:lnTo>
                  <a:pt x="24" y="0"/>
                </a:lnTo>
                <a:lnTo>
                  <a:pt x="78" y="47"/>
                </a:lnTo>
                <a:lnTo>
                  <a:pt x="0" y="31"/>
                </a:lnTo>
                <a:lnTo>
                  <a:pt x="16" y="16"/>
                </a:lnTo>
                <a:close/>
              </a:path>
            </a:pathLst>
          </a:cu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 dirty="0">
              <a:latin typeface="Calibri"/>
            </a:endParaRPr>
          </a:p>
        </p:txBody>
      </p:sp>
      <p:sp>
        <p:nvSpPr>
          <p:cNvPr id="67" name="Rectangle 65"/>
          <p:cNvSpPr>
            <a:spLocks noChangeArrowheads="1"/>
          </p:cNvSpPr>
          <p:nvPr/>
        </p:nvSpPr>
        <p:spPr bwMode="auto">
          <a:xfrm>
            <a:off x="3498850" y="5902325"/>
            <a:ext cx="1588" cy="12700"/>
          </a:xfrm>
          <a:prstGeom prst="rect">
            <a:avLst/>
          </a:pr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dirty="0">
              <a:latin typeface="Calibri"/>
            </a:endParaRPr>
          </a:p>
        </p:txBody>
      </p:sp>
      <p:sp>
        <p:nvSpPr>
          <p:cNvPr id="68" name="Rectangle 66"/>
          <p:cNvSpPr>
            <a:spLocks noChangeArrowheads="1"/>
          </p:cNvSpPr>
          <p:nvPr/>
        </p:nvSpPr>
        <p:spPr bwMode="auto">
          <a:xfrm>
            <a:off x="4130675" y="6224588"/>
            <a:ext cx="1588" cy="12700"/>
          </a:xfrm>
          <a:prstGeom prst="rect">
            <a:avLst/>
          </a:pr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dirty="0">
              <a:latin typeface="Calibri"/>
            </a:endParaRPr>
          </a:p>
        </p:txBody>
      </p:sp>
      <p:sp>
        <p:nvSpPr>
          <p:cNvPr id="69" name="Freeform 67"/>
          <p:cNvSpPr>
            <a:spLocks/>
          </p:cNvSpPr>
          <p:nvPr/>
        </p:nvSpPr>
        <p:spPr bwMode="auto">
          <a:xfrm>
            <a:off x="3498850" y="5902325"/>
            <a:ext cx="631825" cy="334963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8"/>
              </a:cxn>
              <a:cxn ang="0">
                <a:pos x="398" y="211"/>
              </a:cxn>
              <a:cxn ang="0">
                <a:pos x="398" y="203"/>
              </a:cxn>
              <a:cxn ang="0">
                <a:pos x="0" y="0"/>
              </a:cxn>
            </a:cxnLst>
            <a:rect l="0" t="0" r="r" b="b"/>
            <a:pathLst>
              <a:path w="398" h="211">
                <a:moveTo>
                  <a:pt x="0" y="0"/>
                </a:moveTo>
                <a:lnTo>
                  <a:pt x="0" y="8"/>
                </a:lnTo>
                <a:lnTo>
                  <a:pt x="398" y="211"/>
                </a:lnTo>
                <a:lnTo>
                  <a:pt x="398" y="203"/>
                </a:lnTo>
                <a:lnTo>
                  <a:pt x="0" y="0"/>
                </a:lnTo>
                <a:close/>
              </a:path>
            </a:pathLst>
          </a:cu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 dirty="0">
              <a:latin typeface="Calibri"/>
            </a:endParaRPr>
          </a:p>
        </p:txBody>
      </p:sp>
      <p:sp>
        <p:nvSpPr>
          <p:cNvPr id="70" name="Rectangle 68"/>
          <p:cNvSpPr>
            <a:spLocks noChangeArrowheads="1"/>
          </p:cNvSpPr>
          <p:nvPr/>
        </p:nvSpPr>
        <p:spPr bwMode="auto">
          <a:xfrm>
            <a:off x="3673475" y="6273800"/>
            <a:ext cx="1274763" cy="12700"/>
          </a:xfrm>
          <a:prstGeom prst="rect">
            <a:avLst/>
          </a:pr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dirty="0">
              <a:latin typeface="Calibri"/>
            </a:endParaRPr>
          </a:p>
        </p:txBody>
      </p:sp>
      <p:sp>
        <p:nvSpPr>
          <p:cNvPr id="71" name="Rectangle 69"/>
          <p:cNvSpPr>
            <a:spLocks noChangeArrowheads="1"/>
          </p:cNvSpPr>
          <p:nvPr/>
        </p:nvSpPr>
        <p:spPr bwMode="auto">
          <a:xfrm>
            <a:off x="4935538" y="6273800"/>
            <a:ext cx="12700" cy="508000"/>
          </a:xfrm>
          <a:prstGeom prst="rect">
            <a:avLst/>
          </a:pr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dirty="0">
              <a:latin typeface="Calibri"/>
            </a:endParaRPr>
          </a:p>
        </p:txBody>
      </p:sp>
      <p:sp>
        <p:nvSpPr>
          <p:cNvPr id="72" name="Rectangle 70"/>
          <p:cNvSpPr>
            <a:spLocks noChangeArrowheads="1"/>
          </p:cNvSpPr>
          <p:nvPr/>
        </p:nvSpPr>
        <p:spPr bwMode="auto">
          <a:xfrm>
            <a:off x="3673475" y="6769100"/>
            <a:ext cx="1262063" cy="12700"/>
          </a:xfrm>
          <a:prstGeom prst="rect">
            <a:avLst/>
          </a:pr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dirty="0">
              <a:latin typeface="Calibri"/>
            </a:endParaRPr>
          </a:p>
        </p:txBody>
      </p:sp>
      <p:sp>
        <p:nvSpPr>
          <p:cNvPr id="73" name="Rectangle 71"/>
          <p:cNvSpPr>
            <a:spLocks noChangeArrowheads="1"/>
          </p:cNvSpPr>
          <p:nvPr/>
        </p:nvSpPr>
        <p:spPr bwMode="auto">
          <a:xfrm>
            <a:off x="3673475" y="6273800"/>
            <a:ext cx="11113" cy="495300"/>
          </a:xfrm>
          <a:prstGeom prst="rect">
            <a:avLst/>
          </a:pr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dirty="0">
              <a:latin typeface="Calibri"/>
            </a:endParaRPr>
          </a:p>
        </p:txBody>
      </p:sp>
      <p:sp>
        <p:nvSpPr>
          <p:cNvPr id="74" name="Freeform 72"/>
          <p:cNvSpPr>
            <a:spLocks/>
          </p:cNvSpPr>
          <p:nvPr/>
        </p:nvSpPr>
        <p:spPr bwMode="auto">
          <a:xfrm>
            <a:off x="6259513" y="3808413"/>
            <a:ext cx="446087" cy="446087"/>
          </a:xfrm>
          <a:custGeom>
            <a:avLst/>
            <a:gdLst/>
            <a:ahLst/>
            <a:cxnLst>
              <a:cxn ang="0">
                <a:pos x="281" y="140"/>
              </a:cxn>
              <a:cxn ang="0">
                <a:pos x="273" y="86"/>
              </a:cxn>
              <a:cxn ang="0">
                <a:pos x="242" y="39"/>
              </a:cxn>
              <a:cxn ang="0">
                <a:pos x="195" y="8"/>
              </a:cxn>
              <a:cxn ang="0">
                <a:pos x="140" y="0"/>
              </a:cxn>
              <a:cxn ang="0">
                <a:pos x="86" y="8"/>
              </a:cxn>
              <a:cxn ang="0">
                <a:pos x="39" y="39"/>
              </a:cxn>
              <a:cxn ang="0">
                <a:pos x="8" y="86"/>
              </a:cxn>
              <a:cxn ang="0">
                <a:pos x="0" y="140"/>
              </a:cxn>
              <a:cxn ang="0">
                <a:pos x="8" y="195"/>
              </a:cxn>
              <a:cxn ang="0">
                <a:pos x="39" y="242"/>
              </a:cxn>
              <a:cxn ang="0">
                <a:pos x="86" y="273"/>
              </a:cxn>
              <a:cxn ang="0">
                <a:pos x="140" y="281"/>
              </a:cxn>
              <a:cxn ang="0">
                <a:pos x="195" y="273"/>
              </a:cxn>
              <a:cxn ang="0">
                <a:pos x="242" y="242"/>
              </a:cxn>
              <a:cxn ang="0">
                <a:pos x="273" y="195"/>
              </a:cxn>
              <a:cxn ang="0">
                <a:pos x="281" y="140"/>
              </a:cxn>
            </a:cxnLst>
            <a:rect l="0" t="0" r="r" b="b"/>
            <a:pathLst>
              <a:path w="281" h="281">
                <a:moveTo>
                  <a:pt x="281" y="140"/>
                </a:moveTo>
                <a:lnTo>
                  <a:pt x="273" y="86"/>
                </a:lnTo>
                <a:lnTo>
                  <a:pt x="242" y="39"/>
                </a:lnTo>
                <a:lnTo>
                  <a:pt x="195" y="8"/>
                </a:lnTo>
                <a:lnTo>
                  <a:pt x="140" y="0"/>
                </a:lnTo>
                <a:lnTo>
                  <a:pt x="86" y="8"/>
                </a:lnTo>
                <a:lnTo>
                  <a:pt x="39" y="39"/>
                </a:lnTo>
                <a:lnTo>
                  <a:pt x="8" y="86"/>
                </a:lnTo>
                <a:lnTo>
                  <a:pt x="0" y="140"/>
                </a:lnTo>
                <a:lnTo>
                  <a:pt x="8" y="195"/>
                </a:lnTo>
                <a:lnTo>
                  <a:pt x="39" y="242"/>
                </a:lnTo>
                <a:lnTo>
                  <a:pt x="86" y="273"/>
                </a:lnTo>
                <a:lnTo>
                  <a:pt x="140" y="281"/>
                </a:lnTo>
                <a:lnTo>
                  <a:pt x="195" y="273"/>
                </a:lnTo>
                <a:lnTo>
                  <a:pt x="242" y="242"/>
                </a:lnTo>
                <a:lnTo>
                  <a:pt x="273" y="195"/>
                </a:lnTo>
                <a:lnTo>
                  <a:pt x="281" y="140"/>
                </a:lnTo>
                <a:close/>
              </a:path>
            </a:pathLst>
          </a:custGeom>
          <a:blipFill dpi="0" rotWithShape="0">
            <a:blip r:embed="rId4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 dirty="0">
              <a:latin typeface="Calibri"/>
            </a:endParaRPr>
          </a:p>
        </p:txBody>
      </p:sp>
      <p:sp>
        <p:nvSpPr>
          <p:cNvPr id="75" name="Freeform 73"/>
          <p:cNvSpPr>
            <a:spLocks/>
          </p:cNvSpPr>
          <p:nvPr/>
        </p:nvSpPr>
        <p:spPr bwMode="auto">
          <a:xfrm>
            <a:off x="6259513" y="3808413"/>
            <a:ext cx="457200" cy="458787"/>
          </a:xfrm>
          <a:custGeom>
            <a:avLst/>
            <a:gdLst/>
            <a:ahLst/>
            <a:cxnLst>
              <a:cxn ang="0">
                <a:pos x="273" y="86"/>
              </a:cxn>
              <a:cxn ang="0">
                <a:pos x="273" y="94"/>
              </a:cxn>
              <a:cxn ang="0">
                <a:pos x="242" y="47"/>
              </a:cxn>
              <a:cxn ang="0">
                <a:pos x="195" y="16"/>
              </a:cxn>
              <a:cxn ang="0">
                <a:pos x="195" y="16"/>
              </a:cxn>
              <a:cxn ang="0">
                <a:pos x="140" y="8"/>
              </a:cxn>
              <a:cxn ang="0">
                <a:pos x="86" y="16"/>
              </a:cxn>
              <a:cxn ang="0">
                <a:pos x="93" y="16"/>
              </a:cxn>
              <a:cxn ang="0">
                <a:pos x="47" y="47"/>
              </a:cxn>
              <a:cxn ang="0">
                <a:pos x="15" y="94"/>
              </a:cxn>
              <a:cxn ang="0">
                <a:pos x="15" y="86"/>
              </a:cxn>
              <a:cxn ang="0">
                <a:pos x="8" y="140"/>
              </a:cxn>
              <a:cxn ang="0">
                <a:pos x="15" y="195"/>
              </a:cxn>
              <a:cxn ang="0">
                <a:pos x="15" y="195"/>
              </a:cxn>
              <a:cxn ang="0">
                <a:pos x="47" y="242"/>
              </a:cxn>
              <a:cxn ang="0">
                <a:pos x="93" y="273"/>
              </a:cxn>
              <a:cxn ang="0">
                <a:pos x="86" y="273"/>
              </a:cxn>
              <a:cxn ang="0">
                <a:pos x="140" y="281"/>
              </a:cxn>
              <a:cxn ang="0">
                <a:pos x="195" y="273"/>
              </a:cxn>
              <a:cxn ang="0">
                <a:pos x="195" y="273"/>
              </a:cxn>
              <a:cxn ang="0">
                <a:pos x="242" y="242"/>
              </a:cxn>
              <a:cxn ang="0">
                <a:pos x="273" y="195"/>
              </a:cxn>
              <a:cxn ang="0">
                <a:pos x="273" y="195"/>
              </a:cxn>
              <a:cxn ang="0">
                <a:pos x="281" y="140"/>
              </a:cxn>
              <a:cxn ang="0">
                <a:pos x="288" y="140"/>
              </a:cxn>
              <a:cxn ang="0">
                <a:pos x="281" y="195"/>
              </a:cxn>
              <a:cxn ang="0">
                <a:pos x="249" y="250"/>
              </a:cxn>
              <a:cxn ang="0">
                <a:pos x="249" y="250"/>
              </a:cxn>
              <a:cxn ang="0">
                <a:pos x="203" y="281"/>
              </a:cxn>
              <a:cxn ang="0">
                <a:pos x="140" y="289"/>
              </a:cxn>
              <a:cxn ang="0">
                <a:pos x="140" y="289"/>
              </a:cxn>
              <a:cxn ang="0">
                <a:pos x="86" y="281"/>
              </a:cxn>
              <a:cxn ang="0">
                <a:pos x="39" y="250"/>
              </a:cxn>
              <a:cxn ang="0">
                <a:pos x="39" y="250"/>
              </a:cxn>
              <a:cxn ang="0">
                <a:pos x="8" y="203"/>
              </a:cxn>
              <a:cxn ang="0">
                <a:pos x="0" y="140"/>
              </a:cxn>
              <a:cxn ang="0">
                <a:pos x="0" y="140"/>
              </a:cxn>
              <a:cxn ang="0">
                <a:pos x="8" y="86"/>
              </a:cxn>
              <a:cxn ang="0">
                <a:pos x="39" y="39"/>
              </a:cxn>
              <a:cxn ang="0">
                <a:pos x="39" y="39"/>
              </a:cxn>
              <a:cxn ang="0">
                <a:pos x="86" y="8"/>
              </a:cxn>
              <a:cxn ang="0">
                <a:pos x="140" y="0"/>
              </a:cxn>
              <a:cxn ang="0">
                <a:pos x="140" y="0"/>
              </a:cxn>
              <a:cxn ang="0">
                <a:pos x="195" y="8"/>
              </a:cxn>
              <a:cxn ang="0">
                <a:pos x="249" y="39"/>
              </a:cxn>
              <a:cxn ang="0">
                <a:pos x="249" y="39"/>
              </a:cxn>
              <a:cxn ang="0">
                <a:pos x="281" y="86"/>
              </a:cxn>
              <a:cxn ang="0">
                <a:pos x="288" y="140"/>
              </a:cxn>
            </a:cxnLst>
            <a:rect l="0" t="0" r="r" b="b"/>
            <a:pathLst>
              <a:path w="288" h="289">
                <a:moveTo>
                  <a:pt x="281" y="140"/>
                </a:moveTo>
                <a:lnTo>
                  <a:pt x="273" y="86"/>
                </a:lnTo>
                <a:lnTo>
                  <a:pt x="273" y="94"/>
                </a:lnTo>
                <a:lnTo>
                  <a:pt x="273" y="94"/>
                </a:lnTo>
                <a:lnTo>
                  <a:pt x="242" y="47"/>
                </a:lnTo>
                <a:lnTo>
                  <a:pt x="242" y="47"/>
                </a:lnTo>
                <a:lnTo>
                  <a:pt x="242" y="47"/>
                </a:lnTo>
                <a:lnTo>
                  <a:pt x="195" y="16"/>
                </a:lnTo>
                <a:lnTo>
                  <a:pt x="195" y="16"/>
                </a:lnTo>
                <a:lnTo>
                  <a:pt x="195" y="16"/>
                </a:lnTo>
                <a:lnTo>
                  <a:pt x="140" y="8"/>
                </a:lnTo>
                <a:lnTo>
                  <a:pt x="140" y="8"/>
                </a:lnTo>
                <a:lnTo>
                  <a:pt x="140" y="8"/>
                </a:lnTo>
                <a:lnTo>
                  <a:pt x="86" y="16"/>
                </a:lnTo>
                <a:lnTo>
                  <a:pt x="93" y="16"/>
                </a:lnTo>
                <a:lnTo>
                  <a:pt x="93" y="16"/>
                </a:lnTo>
                <a:lnTo>
                  <a:pt x="47" y="47"/>
                </a:lnTo>
                <a:lnTo>
                  <a:pt x="47" y="47"/>
                </a:lnTo>
                <a:lnTo>
                  <a:pt x="47" y="47"/>
                </a:lnTo>
                <a:lnTo>
                  <a:pt x="15" y="94"/>
                </a:lnTo>
                <a:lnTo>
                  <a:pt x="15" y="86"/>
                </a:lnTo>
                <a:lnTo>
                  <a:pt x="15" y="86"/>
                </a:lnTo>
                <a:lnTo>
                  <a:pt x="8" y="140"/>
                </a:lnTo>
                <a:lnTo>
                  <a:pt x="8" y="140"/>
                </a:lnTo>
                <a:lnTo>
                  <a:pt x="8" y="140"/>
                </a:lnTo>
                <a:lnTo>
                  <a:pt x="15" y="195"/>
                </a:lnTo>
                <a:lnTo>
                  <a:pt x="15" y="195"/>
                </a:lnTo>
                <a:lnTo>
                  <a:pt x="15" y="195"/>
                </a:lnTo>
                <a:lnTo>
                  <a:pt x="47" y="242"/>
                </a:lnTo>
                <a:lnTo>
                  <a:pt x="47" y="242"/>
                </a:lnTo>
                <a:lnTo>
                  <a:pt x="47" y="242"/>
                </a:lnTo>
                <a:lnTo>
                  <a:pt x="93" y="273"/>
                </a:lnTo>
                <a:lnTo>
                  <a:pt x="86" y="273"/>
                </a:lnTo>
                <a:lnTo>
                  <a:pt x="86" y="273"/>
                </a:lnTo>
                <a:lnTo>
                  <a:pt x="140" y="281"/>
                </a:lnTo>
                <a:lnTo>
                  <a:pt x="140" y="281"/>
                </a:lnTo>
                <a:lnTo>
                  <a:pt x="140" y="281"/>
                </a:lnTo>
                <a:lnTo>
                  <a:pt x="195" y="273"/>
                </a:lnTo>
                <a:lnTo>
                  <a:pt x="195" y="273"/>
                </a:lnTo>
                <a:lnTo>
                  <a:pt x="195" y="273"/>
                </a:lnTo>
                <a:lnTo>
                  <a:pt x="242" y="242"/>
                </a:lnTo>
                <a:lnTo>
                  <a:pt x="242" y="242"/>
                </a:lnTo>
                <a:lnTo>
                  <a:pt x="242" y="242"/>
                </a:lnTo>
                <a:lnTo>
                  <a:pt x="273" y="195"/>
                </a:lnTo>
                <a:lnTo>
                  <a:pt x="273" y="195"/>
                </a:lnTo>
                <a:lnTo>
                  <a:pt x="273" y="195"/>
                </a:lnTo>
                <a:lnTo>
                  <a:pt x="281" y="140"/>
                </a:lnTo>
                <a:lnTo>
                  <a:pt x="281" y="140"/>
                </a:lnTo>
                <a:lnTo>
                  <a:pt x="288" y="140"/>
                </a:lnTo>
                <a:lnTo>
                  <a:pt x="288" y="140"/>
                </a:lnTo>
                <a:lnTo>
                  <a:pt x="281" y="195"/>
                </a:lnTo>
                <a:lnTo>
                  <a:pt x="281" y="195"/>
                </a:lnTo>
                <a:lnTo>
                  <a:pt x="281" y="203"/>
                </a:lnTo>
                <a:lnTo>
                  <a:pt x="249" y="250"/>
                </a:lnTo>
                <a:lnTo>
                  <a:pt x="249" y="250"/>
                </a:lnTo>
                <a:lnTo>
                  <a:pt x="249" y="250"/>
                </a:lnTo>
                <a:lnTo>
                  <a:pt x="203" y="281"/>
                </a:lnTo>
                <a:lnTo>
                  <a:pt x="203" y="281"/>
                </a:lnTo>
                <a:lnTo>
                  <a:pt x="195" y="281"/>
                </a:lnTo>
                <a:lnTo>
                  <a:pt x="140" y="289"/>
                </a:lnTo>
                <a:lnTo>
                  <a:pt x="140" y="289"/>
                </a:lnTo>
                <a:lnTo>
                  <a:pt x="140" y="289"/>
                </a:lnTo>
                <a:lnTo>
                  <a:pt x="86" y="281"/>
                </a:lnTo>
                <a:lnTo>
                  <a:pt x="86" y="281"/>
                </a:lnTo>
                <a:lnTo>
                  <a:pt x="86" y="281"/>
                </a:lnTo>
                <a:lnTo>
                  <a:pt x="39" y="250"/>
                </a:lnTo>
                <a:lnTo>
                  <a:pt x="39" y="250"/>
                </a:lnTo>
                <a:lnTo>
                  <a:pt x="39" y="250"/>
                </a:lnTo>
                <a:lnTo>
                  <a:pt x="8" y="203"/>
                </a:lnTo>
                <a:lnTo>
                  <a:pt x="8" y="203"/>
                </a:lnTo>
                <a:lnTo>
                  <a:pt x="8" y="195"/>
                </a:lnTo>
                <a:lnTo>
                  <a:pt x="0" y="140"/>
                </a:lnTo>
                <a:lnTo>
                  <a:pt x="0" y="140"/>
                </a:lnTo>
                <a:lnTo>
                  <a:pt x="0" y="140"/>
                </a:lnTo>
                <a:lnTo>
                  <a:pt x="8" y="86"/>
                </a:lnTo>
                <a:lnTo>
                  <a:pt x="8" y="86"/>
                </a:lnTo>
                <a:lnTo>
                  <a:pt x="8" y="86"/>
                </a:lnTo>
                <a:lnTo>
                  <a:pt x="39" y="39"/>
                </a:lnTo>
                <a:lnTo>
                  <a:pt x="39" y="39"/>
                </a:lnTo>
                <a:lnTo>
                  <a:pt x="39" y="39"/>
                </a:lnTo>
                <a:lnTo>
                  <a:pt x="86" y="8"/>
                </a:lnTo>
                <a:lnTo>
                  <a:pt x="86" y="8"/>
                </a:lnTo>
                <a:lnTo>
                  <a:pt x="86" y="8"/>
                </a:lnTo>
                <a:lnTo>
                  <a:pt x="140" y="0"/>
                </a:lnTo>
                <a:lnTo>
                  <a:pt x="140" y="0"/>
                </a:lnTo>
                <a:lnTo>
                  <a:pt x="140" y="0"/>
                </a:lnTo>
                <a:lnTo>
                  <a:pt x="195" y="8"/>
                </a:lnTo>
                <a:lnTo>
                  <a:pt x="195" y="8"/>
                </a:lnTo>
                <a:lnTo>
                  <a:pt x="203" y="8"/>
                </a:lnTo>
                <a:lnTo>
                  <a:pt x="249" y="39"/>
                </a:lnTo>
                <a:lnTo>
                  <a:pt x="249" y="39"/>
                </a:lnTo>
                <a:lnTo>
                  <a:pt x="249" y="39"/>
                </a:lnTo>
                <a:lnTo>
                  <a:pt x="281" y="86"/>
                </a:lnTo>
                <a:lnTo>
                  <a:pt x="281" y="86"/>
                </a:lnTo>
                <a:lnTo>
                  <a:pt x="281" y="86"/>
                </a:lnTo>
                <a:lnTo>
                  <a:pt x="288" y="140"/>
                </a:lnTo>
                <a:lnTo>
                  <a:pt x="281" y="140"/>
                </a:lnTo>
                <a:close/>
              </a:path>
            </a:pathLst>
          </a:cu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 dirty="0">
              <a:latin typeface="Calibri"/>
            </a:endParaRPr>
          </a:p>
        </p:txBody>
      </p:sp>
      <p:sp>
        <p:nvSpPr>
          <p:cNvPr id="76" name="Freeform 74"/>
          <p:cNvSpPr>
            <a:spLocks/>
          </p:cNvSpPr>
          <p:nvPr/>
        </p:nvSpPr>
        <p:spPr bwMode="auto">
          <a:xfrm>
            <a:off x="6705600" y="4030663"/>
            <a:ext cx="11113" cy="1587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7" y="0"/>
              </a:cxn>
              <a:cxn ang="0">
                <a:pos x="7" y="0"/>
              </a:cxn>
              <a:cxn ang="0">
                <a:pos x="7" y="0"/>
              </a:cxn>
              <a:cxn ang="0">
                <a:pos x="0" y="0"/>
              </a:cxn>
            </a:cxnLst>
            <a:rect l="0" t="0" r="r" b="b"/>
            <a:pathLst>
              <a:path w="7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7" y="0"/>
                </a:lnTo>
                <a:lnTo>
                  <a:pt x="7" y="0"/>
                </a:lnTo>
                <a:lnTo>
                  <a:pt x="7" y="0"/>
                </a:lnTo>
                <a:lnTo>
                  <a:pt x="0" y="0"/>
                </a:lnTo>
                <a:close/>
              </a:path>
            </a:pathLst>
          </a:cu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 dirty="0">
              <a:latin typeface="Calibri"/>
            </a:endParaRPr>
          </a:p>
        </p:txBody>
      </p:sp>
      <p:sp>
        <p:nvSpPr>
          <p:cNvPr id="77" name="Rectangle 75"/>
          <p:cNvSpPr>
            <a:spLocks noChangeArrowheads="1"/>
          </p:cNvSpPr>
          <p:nvPr/>
        </p:nvSpPr>
        <p:spPr bwMode="auto">
          <a:xfrm>
            <a:off x="6402388" y="3932238"/>
            <a:ext cx="24447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 b="1" dirty="0">
                <a:solidFill>
                  <a:srgbClr val="FF0000"/>
                </a:solidFill>
                <a:latin typeface="Courier New" pitchFamily="49" charset="0"/>
              </a:rPr>
              <a:t>A1</a:t>
            </a:r>
            <a:endParaRPr lang="en-US" b="1" dirty="0">
              <a:solidFill>
                <a:srgbClr val="FF0000"/>
              </a:solidFill>
              <a:latin typeface="Calibri"/>
            </a:endParaRPr>
          </a:p>
        </p:txBody>
      </p:sp>
      <p:sp>
        <p:nvSpPr>
          <p:cNvPr id="78" name="Freeform 76"/>
          <p:cNvSpPr>
            <a:spLocks/>
          </p:cNvSpPr>
          <p:nvPr/>
        </p:nvSpPr>
        <p:spPr bwMode="auto">
          <a:xfrm>
            <a:off x="6705600" y="4589463"/>
            <a:ext cx="444500" cy="446087"/>
          </a:xfrm>
          <a:custGeom>
            <a:avLst/>
            <a:gdLst/>
            <a:ahLst/>
            <a:cxnLst>
              <a:cxn ang="0">
                <a:pos x="280" y="140"/>
              </a:cxn>
              <a:cxn ang="0">
                <a:pos x="272" y="85"/>
              </a:cxn>
              <a:cxn ang="0">
                <a:pos x="241" y="39"/>
              </a:cxn>
              <a:cxn ang="0">
                <a:pos x="194" y="7"/>
              </a:cxn>
              <a:cxn ang="0">
                <a:pos x="140" y="0"/>
              </a:cxn>
              <a:cxn ang="0">
                <a:pos x="85" y="7"/>
              </a:cxn>
              <a:cxn ang="0">
                <a:pos x="39" y="39"/>
              </a:cxn>
              <a:cxn ang="0">
                <a:pos x="7" y="85"/>
              </a:cxn>
              <a:cxn ang="0">
                <a:pos x="0" y="140"/>
              </a:cxn>
              <a:cxn ang="0">
                <a:pos x="7" y="195"/>
              </a:cxn>
              <a:cxn ang="0">
                <a:pos x="39" y="242"/>
              </a:cxn>
              <a:cxn ang="0">
                <a:pos x="85" y="273"/>
              </a:cxn>
              <a:cxn ang="0">
                <a:pos x="140" y="281"/>
              </a:cxn>
              <a:cxn ang="0">
                <a:pos x="194" y="273"/>
              </a:cxn>
              <a:cxn ang="0">
                <a:pos x="241" y="242"/>
              </a:cxn>
              <a:cxn ang="0">
                <a:pos x="272" y="195"/>
              </a:cxn>
              <a:cxn ang="0">
                <a:pos x="280" y="140"/>
              </a:cxn>
            </a:cxnLst>
            <a:rect l="0" t="0" r="r" b="b"/>
            <a:pathLst>
              <a:path w="280" h="281">
                <a:moveTo>
                  <a:pt x="280" y="140"/>
                </a:moveTo>
                <a:lnTo>
                  <a:pt x="272" y="85"/>
                </a:lnTo>
                <a:lnTo>
                  <a:pt x="241" y="39"/>
                </a:lnTo>
                <a:lnTo>
                  <a:pt x="194" y="7"/>
                </a:lnTo>
                <a:lnTo>
                  <a:pt x="140" y="0"/>
                </a:lnTo>
                <a:lnTo>
                  <a:pt x="85" y="7"/>
                </a:lnTo>
                <a:lnTo>
                  <a:pt x="39" y="39"/>
                </a:lnTo>
                <a:lnTo>
                  <a:pt x="7" y="85"/>
                </a:lnTo>
                <a:lnTo>
                  <a:pt x="0" y="140"/>
                </a:lnTo>
                <a:lnTo>
                  <a:pt x="7" y="195"/>
                </a:lnTo>
                <a:lnTo>
                  <a:pt x="39" y="242"/>
                </a:lnTo>
                <a:lnTo>
                  <a:pt x="85" y="273"/>
                </a:lnTo>
                <a:lnTo>
                  <a:pt x="140" y="281"/>
                </a:lnTo>
                <a:lnTo>
                  <a:pt x="194" y="273"/>
                </a:lnTo>
                <a:lnTo>
                  <a:pt x="241" y="242"/>
                </a:lnTo>
                <a:lnTo>
                  <a:pt x="272" y="195"/>
                </a:lnTo>
                <a:lnTo>
                  <a:pt x="280" y="140"/>
                </a:lnTo>
                <a:close/>
              </a:path>
            </a:pathLst>
          </a:custGeom>
          <a:blipFill dpi="0" rotWithShape="0">
            <a:blip r:embed="rId4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 dirty="0">
              <a:latin typeface="Calibri"/>
            </a:endParaRPr>
          </a:p>
        </p:txBody>
      </p:sp>
      <p:sp>
        <p:nvSpPr>
          <p:cNvPr id="79" name="Freeform 77"/>
          <p:cNvSpPr>
            <a:spLocks/>
          </p:cNvSpPr>
          <p:nvPr/>
        </p:nvSpPr>
        <p:spPr bwMode="auto">
          <a:xfrm>
            <a:off x="6705600" y="4589463"/>
            <a:ext cx="457200" cy="457200"/>
          </a:xfrm>
          <a:custGeom>
            <a:avLst/>
            <a:gdLst/>
            <a:ahLst/>
            <a:cxnLst>
              <a:cxn ang="0">
                <a:pos x="272" y="85"/>
              </a:cxn>
              <a:cxn ang="0">
                <a:pos x="272" y="93"/>
              </a:cxn>
              <a:cxn ang="0">
                <a:pos x="241" y="46"/>
              </a:cxn>
              <a:cxn ang="0">
                <a:pos x="194" y="15"/>
              </a:cxn>
              <a:cxn ang="0">
                <a:pos x="194" y="15"/>
              </a:cxn>
              <a:cxn ang="0">
                <a:pos x="140" y="7"/>
              </a:cxn>
              <a:cxn ang="0">
                <a:pos x="85" y="15"/>
              </a:cxn>
              <a:cxn ang="0">
                <a:pos x="93" y="15"/>
              </a:cxn>
              <a:cxn ang="0">
                <a:pos x="46" y="46"/>
              </a:cxn>
              <a:cxn ang="0">
                <a:pos x="15" y="93"/>
              </a:cxn>
              <a:cxn ang="0">
                <a:pos x="15" y="85"/>
              </a:cxn>
              <a:cxn ang="0">
                <a:pos x="7" y="140"/>
              </a:cxn>
              <a:cxn ang="0">
                <a:pos x="15" y="195"/>
              </a:cxn>
              <a:cxn ang="0">
                <a:pos x="15" y="195"/>
              </a:cxn>
              <a:cxn ang="0">
                <a:pos x="46" y="242"/>
              </a:cxn>
              <a:cxn ang="0">
                <a:pos x="93" y="273"/>
              </a:cxn>
              <a:cxn ang="0">
                <a:pos x="85" y="273"/>
              </a:cxn>
              <a:cxn ang="0">
                <a:pos x="140" y="281"/>
              </a:cxn>
              <a:cxn ang="0">
                <a:pos x="194" y="273"/>
              </a:cxn>
              <a:cxn ang="0">
                <a:pos x="194" y="273"/>
              </a:cxn>
              <a:cxn ang="0">
                <a:pos x="241" y="242"/>
              </a:cxn>
              <a:cxn ang="0">
                <a:pos x="272" y="195"/>
              </a:cxn>
              <a:cxn ang="0">
                <a:pos x="272" y="195"/>
              </a:cxn>
              <a:cxn ang="0">
                <a:pos x="280" y="140"/>
              </a:cxn>
              <a:cxn ang="0">
                <a:pos x="288" y="140"/>
              </a:cxn>
              <a:cxn ang="0">
                <a:pos x="280" y="195"/>
              </a:cxn>
              <a:cxn ang="0">
                <a:pos x="249" y="249"/>
              </a:cxn>
              <a:cxn ang="0">
                <a:pos x="249" y="249"/>
              </a:cxn>
              <a:cxn ang="0">
                <a:pos x="202" y="281"/>
              </a:cxn>
              <a:cxn ang="0">
                <a:pos x="140" y="288"/>
              </a:cxn>
              <a:cxn ang="0">
                <a:pos x="140" y="288"/>
              </a:cxn>
              <a:cxn ang="0">
                <a:pos x="85" y="281"/>
              </a:cxn>
              <a:cxn ang="0">
                <a:pos x="39" y="249"/>
              </a:cxn>
              <a:cxn ang="0">
                <a:pos x="39" y="249"/>
              </a:cxn>
              <a:cxn ang="0">
                <a:pos x="7" y="203"/>
              </a:cxn>
              <a:cxn ang="0">
                <a:pos x="0" y="140"/>
              </a:cxn>
              <a:cxn ang="0">
                <a:pos x="0" y="140"/>
              </a:cxn>
              <a:cxn ang="0">
                <a:pos x="7" y="85"/>
              </a:cxn>
              <a:cxn ang="0">
                <a:pos x="39" y="39"/>
              </a:cxn>
              <a:cxn ang="0">
                <a:pos x="39" y="39"/>
              </a:cxn>
              <a:cxn ang="0">
                <a:pos x="85" y="7"/>
              </a:cxn>
              <a:cxn ang="0">
                <a:pos x="140" y="0"/>
              </a:cxn>
              <a:cxn ang="0">
                <a:pos x="140" y="0"/>
              </a:cxn>
              <a:cxn ang="0">
                <a:pos x="194" y="7"/>
              </a:cxn>
              <a:cxn ang="0">
                <a:pos x="249" y="39"/>
              </a:cxn>
              <a:cxn ang="0">
                <a:pos x="249" y="39"/>
              </a:cxn>
              <a:cxn ang="0">
                <a:pos x="280" y="85"/>
              </a:cxn>
              <a:cxn ang="0">
                <a:pos x="288" y="140"/>
              </a:cxn>
            </a:cxnLst>
            <a:rect l="0" t="0" r="r" b="b"/>
            <a:pathLst>
              <a:path w="288" h="288">
                <a:moveTo>
                  <a:pt x="280" y="140"/>
                </a:moveTo>
                <a:lnTo>
                  <a:pt x="272" y="85"/>
                </a:lnTo>
                <a:lnTo>
                  <a:pt x="272" y="93"/>
                </a:lnTo>
                <a:lnTo>
                  <a:pt x="272" y="93"/>
                </a:lnTo>
                <a:lnTo>
                  <a:pt x="241" y="46"/>
                </a:lnTo>
                <a:lnTo>
                  <a:pt x="241" y="46"/>
                </a:lnTo>
                <a:lnTo>
                  <a:pt x="241" y="46"/>
                </a:lnTo>
                <a:lnTo>
                  <a:pt x="194" y="15"/>
                </a:lnTo>
                <a:lnTo>
                  <a:pt x="194" y="15"/>
                </a:lnTo>
                <a:lnTo>
                  <a:pt x="194" y="15"/>
                </a:lnTo>
                <a:lnTo>
                  <a:pt x="140" y="7"/>
                </a:lnTo>
                <a:lnTo>
                  <a:pt x="140" y="7"/>
                </a:lnTo>
                <a:lnTo>
                  <a:pt x="140" y="7"/>
                </a:lnTo>
                <a:lnTo>
                  <a:pt x="85" y="15"/>
                </a:lnTo>
                <a:lnTo>
                  <a:pt x="93" y="15"/>
                </a:lnTo>
                <a:lnTo>
                  <a:pt x="93" y="15"/>
                </a:lnTo>
                <a:lnTo>
                  <a:pt x="46" y="46"/>
                </a:lnTo>
                <a:lnTo>
                  <a:pt x="46" y="46"/>
                </a:lnTo>
                <a:lnTo>
                  <a:pt x="46" y="46"/>
                </a:lnTo>
                <a:lnTo>
                  <a:pt x="15" y="93"/>
                </a:lnTo>
                <a:lnTo>
                  <a:pt x="15" y="85"/>
                </a:lnTo>
                <a:lnTo>
                  <a:pt x="15" y="85"/>
                </a:lnTo>
                <a:lnTo>
                  <a:pt x="7" y="140"/>
                </a:lnTo>
                <a:lnTo>
                  <a:pt x="7" y="140"/>
                </a:lnTo>
                <a:lnTo>
                  <a:pt x="7" y="140"/>
                </a:lnTo>
                <a:lnTo>
                  <a:pt x="15" y="195"/>
                </a:lnTo>
                <a:lnTo>
                  <a:pt x="15" y="195"/>
                </a:lnTo>
                <a:lnTo>
                  <a:pt x="15" y="195"/>
                </a:lnTo>
                <a:lnTo>
                  <a:pt x="46" y="242"/>
                </a:lnTo>
                <a:lnTo>
                  <a:pt x="46" y="242"/>
                </a:lnTo>
                <a:lnTo>
                  <a:pt x="46" y="242"/>
                </a:lnTo>
                <a:lnTo>
                  <a:pt x="93" y="273"/>
                </a:lnTo>
                <a:lnTo>
                  <a:pt x="85" y="273"/>
                </a:lnTo>
                <a:lnTo>
                  <a:pt x="85" y="273"/>
                </a:lnTo>
                <a:lnTo>
                  <a:pt x="140" y="281"/>
                </a:lnTo>
                <a:lnTo>
                  <a:pt x="140" y="281"/>
                </a:lnTo>
                <a:lnTo>
                  <a:pt x="140" y="281"/>
                </a:lnTo>
                <a:lnTo>
                  <a:pt x="194" y="273"/>
                </a:lnTo>
                <a:lnTo>
                  <a:pt x="194" y="273"/>
                </a:lnTo>
                <a:lnTo>
                  <a:pt x="194" y="273"/>
                </a:lnTo>
                <a:lnTo>
                  <a:pt x="241" y="242"/>
                </a:lnTo>
                <a:lnTo>
                  <a:pt x="241" y="242"/>
                </a:lnTo>
                <a:lnTo>
                  <a:pt x="241" y="242"/>
                </a:lnTo>
                <a:lnTo>
                  <a:pt x="272" y="195"/>
                </a:lnTo>
                <a:lnTo>
                  <a:pt x="272" y="195"/>
                </a:lnTo>
                <a:lnTo>
                  <a:pt x="272" y="195"/>
                </a:lnTo>
                <a:lnTo>
                  <a:pt x="280" y="140"/>
                </a:lnTo>
                <a:lnTo>
                  <a:pt x="280" y="140"/>
                </a:lnTo>
                <a:lnTo>
                  <a:pt x="288" y="140"/>
                </a:lnTo>
                <a:lnTo>
                  <a:pt x="288" y="140"/>
                </a:lnTo>
                <a:lnTo>
                  <a:pt x="280" y="195"/>
                </a:lnTo>
                <a:lnTo>
                  <a:pt x="280" y="195"/>
                </a:lnTo>
                <a:lnTo>
                  <a:pt x="280" y="203"/>
                </a:lnTo>
                <a:lnTo>
                  <a:pt x="249" y="249"/>
                </a:lnTo>
                <a:lnTo>
                  <a:pt x="249" y="249"/>
                </a:lnTo>
                <a:lnTo>
                  <a:pt x="249" y="249"/>
                </a:lnTo>
                <a:lnTo>
                  <a:pt x="202" y="281"/>
                </a:lnTo>
                <a:lnTo>
                  <a:pt x="202" y="281"/>
                </a:lnTo>
                <a:lnTo>
                  <a:pt x="194" y="281"/>
                </a:lnTo>
                <a:lnTo>
                  <a:pt x="140" y="288"/>
                </a:lnTo>
                <a:lnTo>
                  <a:pt x="140" y="288"/>
                </a:lnTo>
                <a:lnTo>
                  <a:pt x="140" y="288"/>
                </a:lnTo>
                <a:lnTo>
                  <a:pt x="85" y="281"/>
                </a:lnTo>
                <a:lnTo>
                  <a:pt x="85" y="281"/>
                </a:lnTo>
                <a:lnTo>
                  <a:pt x="85" y="281"/>
                </a:lnTo>
                <a:lnTo>
                  <a:pt x="39" y="249"/>
                </a:lnTo>
                <a:lnTo>
                  <a:pt x="39" y="249"/>
                </a:lnTo>
                <a:lnTo>
                  <a:pt x="39" y="249"/>
                </a:lnTo>
                <a:lnTo>
                  <a:pt x="7" y="203"/>
                </a:lnTo>
                <a:lnTo>
                  <a:pt x="7" y="203"/>
                </a:lnTo>
                <a:lnTo>
                  <a:pt x="7" y="195"/>
                </a:lnTo>
                <a:lnTo>
                  <a:pt x="0" y="140"/>
                </a:lnTo>
                <a:lnTo>
                  <a:pt x="0" y="140"/>
                </a:lnTo>
                <a:lnTo>
                  <a:pt x="0" y="140"/>
                </a:lnTo>
                <a:lnTo>
                  <a:pt x="7" y="85"/>
                </a:lnTo>
                <a:lnTo>
                  <a:pt x="7" y="85"/>
                </a:lnTo>
                <a:lnTo>
                  <a:pt x="7" y="85"/>
                </a:lnTo>
                <a:lnTo>
                  <a:pt x="39" y="39"/>
                </a:lnTo>
                <a:lnTo>
                  <a:pt x="39" y="39"/>
                </a:lnTo>
                <a:lnTo>
                  <a:pt x="39" y="39"/>
                </a:lnTo>
                <a:lnTo>
                  <a:pt x="85" y="7"/>
                </a:lnTo>
                <a:lnTo>
                  <a:pt x="85" y="7"/>
                </a:lnTo>
                <a:lnTo>
                  <a:pt x="85" y="7"/>
                </a:lnTo>
                <a:lnTo>
                  <a:pt x="140" y="0"/>
                </a:lnTo>
                <a:lnTo>
                  <a:pt x="140" y="0"/>
                </a:lnTo>
                <a:lnTo>
                  <a:pt x="140" y="0"/>
                </a:lnTo>
                <a:lnTo>
                  <a:pt x="194" y="7"/>
                </a:lnTo>
                <a:lnTo>
                  <a:pt x="194" y="7"/>
                </a:lnTo>
                <a:lnTo>
                  <a:pt x="202" y="7"/>
                </a:lnTo>
                <a:lnTo>
                  <a:pt x="249" y="39"/>
                </a:lnTo>
                <a:lnTo>
                  <a:pt x="249" y="39"/>
                </a:lnTo>
                <a:lnTo>
                  <a:pt x="249" y="39"/>
                </a:lnTo>
                <a:lnTo>
                  <a:pt x="280" y="85"/>
                </a:lnTo>
                <a:lnTo>
                  <a:pt x="280" y="85"/>
                </a:lnTo>
                <a:lnTo>
                  <a:pt x="280" y="85"/>
                </a:lnTo>
                <a:lnTo>
                  <a:pt x="288" y="140"/>
                </a:lnTo>
                <a:lnTo>
                  <a:pt x="280" y="140"/>
                </a:lnTo>
                <a:close/>
              </a:path>
            </a:pathLst>
          </a:cu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 dirty="0">
              <a:latin typeface="Calibri"/>
            </a:endParaRPr>
          </a:p>
        </p:txBody>
      </p:sp>
      <p:sp>
        <p:nvSpPr>
          <p:cNvPr id="80" name="Freeform 78"/>
          <p:cNvSpPr>
            <a:spLocks/>
          </p:cNvSpPr>
          <p:nvPr/>
        </p:nvSpPr>
        <p:spPr bwMode="auto">
          <a:xfrm>
            <a:off x="7150100" y="4811713"/>
            <a:ext cx="12700" cy="1587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8" y="0"/>
              </a:cxn>
              <a:cxn ang="0">
                <a:pos x="8" y="0"/>
              </a:cxn>
              <a:cxn ang="0">
                <a:pos x="8" y="0"/>
              </a:cxn>
              <a:cxn ang="0">
                <a:pos x="0" y="0"/>
              </a:cxn>
            </a:cxnLst>
            <a:rect l="0" t="0" r="r" b="b"/>
            <a:pathLst>
              <a:path w="8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8" y="0"/>
                </a:lnTo>
                <a:lnTo>
                  <a:pt x="8" y="0"/>
                </a:lnTo>
                <a:lnTo>
                  <a:pt x="8" y="0"/>
                </a:lnTo>
                <a:lnTo>
                  <a:pt x="0" y="0"/>
                </a:lnTo>
                <a:close/>
              </a:path>
            </a:pathLst>
          </a:cu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 dirty="0">
              <a:latin typeface="Calibri"/>
            </a:endParaRPr>
          </a:p>
        </p:txBody>
      </p:sp>
      <p:sp>
        <p:nvSpPr>
          <p:cNvPr id="81" name="Rectangle 79"/>
          <p:cNvSpPr>
            <a:spLocks noChangeArrowheads="1"/>
          </p:cNvSpPr>
          <p:nvPr/>
        </p:nvSpPr>
        <p:spPr bwMode="auto">
          <a:xfrm>
            <a:off x="6915150" y="4713288"/>
            <a:ext cx="12223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 dirty="0">
                <a:solidFill>
                  <a:srgbClr val="000000"/>
                </a:solidFill>
                <a:latin typeface="Courier New" pitchFamily="49" charset="0"/>
              </a:rPr>
              <a:t>C</a:t>
            </a:r>
            <a:endParaRPr lang="en-US" dirty="0">
              <a:latin typeface="Calibri"/>
            </a:endParaRPr>
          </a:p>
        </p:txBody>
      </p:sp>
      <p:sp>
        <p:nvSpPr>
          <p:cNvPr id="82" name="Freeform 80"/>
          <p:cNvSpPr>
            <a:spLocks/>
          </p:cNvSpPr>
          <p:nvPr/>
        </p:nvSpPr>
        <p:spPr bwMode="auto">
          <a:xfrm>
            <a:off x="5813425" y="4589463"/>
            <a:ext cx="446088" cy="446087"/>
          </a:xfrm>
          <a:custGeom>
            <a:avLst/>
            <a:gdLst/>
            <a:ahLst/>
            <a:cxnLst>
              <a:cxn ang="0">
                <a:pos x="281" y="140"/>
              </a:cxn>
              <a:cxn ang="0">
                <a:pos x="273" y="85"/>
              </a:cxn>
              <a:cxn ang="0">
                <a:pos x="242" y="39"/>
              </a:cxn>
              <a:cxn ang="0">
                <a:pos x="195" y="7"/>
              </a:cxn>
              <a:cxn ang="0">
                <a:pos x="141" y="0"/>
              </a:cxn>
              <a:cxn ang="0">
                <a:pos x="86" y="7"/>
              </a:cxn>
              <a:cxn ang="0">
                <a:pos x="39" y="39"/>
              </a:cxn>
              <a:cxn ang="0">
                <a:pos x="8" y="85"/>
              </a:cxn>
              <a:cxn ang="0">
                <a:pos x="0" y="140"/>
              </a:cxn>
              <a:cxn ang="0">
                <a:pos x="8" y="195"/>
              </a:cxn>
              <a:cxn ang="0">
                <a:pos x="39" y="242"/>
              </a:cxn>
              <a:cxn ang="0">
                <a:pos x="86" y="273"/>
              </a:cxn>
              <a:cxn ang="0">
                <a:pos x="141" y="281"/>
              </a:cxn>
              <a:cxn ang="0">
                <a:pos x="195" y="273"/>
              </a:cxn>
              <a:cxn ang="0">
                <a:pos x="242" y="242"/>
              </a:cxn>
              <a:cxn ang="0">
                <a:pos x="273" y="195"/>
              </a:cxn>
              <a:cxn ang="0">
                <a:pos x="281" y="140"/>
              </a:cxn>
            </a:cxnLst>
            <a:rect l="0" t="0" r="r" b="b"/>
            <a:pathLst>
              <a:path w="281" h="281">
                <a:moveTo>
                  <a:pt x="281" y="140"/>
                </a:moveTo>
                <a:lnTo>
                  <a:pt x="273" y="85"/>
                </a:lnTo>
                <a:lnTo>
                  <a:pt x="242" y="39"/>
                </a:lnTo>
                <a:lnTo>
                  <a:pt x="195" y="7"/>
                </a:lnTo>
                <a:lnTo>
                  <a:pt x="141" y="0"/>
                </a:lnTo>
                <a:lnTo>
                  <a:pt x="86" y="7"/>
                </a:lnTo>
                <a:lnTo>
                  <a:pt x="39" y="39"/>
                </a:lnTo>
                <a:lnTo>
                  <a:pt x="8" y="85"/>
                </a:lnTo>
                <a:lnTo>
                  <a:pt x="0" y="140"/>
                </a:lnTo>
                <a:lnTo>
                  <a:pt x="8" y="195"/>
                </a:lnTo>
                <a:lnTo>
                  <a:pt x="39" y="242"/>
                </a:lnTo>
                <a:lnTo>
                  <a:pt x="86" y="273"/>
                </a:lnTo>
                <a:lnTo>
                  <a:pt x="141" y="281"/>
                </a:lnTo>
                <a:lnTo>
                  <a:pt x="195" y="273"/>
                </a:lnTo>
                <a:lnTo>
                  <a:pt x="242" y="242"/>
                </a:lnTo>
                <a:lnTo>
                  <a:pt x="273" y="195"/>
                </a:lnTo>
                <a:lnTo>
                  <a:pt x="281" y="140"/>
                </a:lnTo>
                <a:close/>
              </a:path>
            </a:pathLst>
          </a:custGeom>
          <a:blipFill dpi="0" rotWithShape="0">
            <a:blip r:embed="rId4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 dirty="0">
              <a:latin typeface="Calibri"/>
            </a:endParaRPr>
          </a:p>
        </p:txBody>
      </p:sp>
      <p:sp>
        <p:nvSpPr>
          <p:cNvPr id="83" name="Freeform 81"/>
          <p:cNvSpPr>
            <a:spLocks/>
          </p:cNvSpPr>
          <p:nvPr/>
        </p:nvSpPr>
        <p:spPr bwMode="auto">
          <a:xfrm>
            <a:off x="5813425" y="4589463"/>
            <a:ext cx="458788" cy="457200"/>
          </a:xfrm>
          <a:custGeom>
            <a:avLst/>
            <a:gdLst/>
            <a:ahLst/>
            <a:cxnLst>
              <a:cxn ang="0">
                <a:pos x="273" y="85"/>
              </a:cxn>
              <a:cxn ang="0">
                <a:pos x="273" y="93"/>
              </a:cxn>
              <a:cxn ang="0">
                <a:pos x="242" y="46"/>
              </a:cxn>
              <a:cxn ang="0">
                <a:pos x="195" y="15"/>
              </a:cxn>
              <a:cxn ang="0">
                <a:pos x="195" y="15"/>
              </a:cxn>
              <a:cxn ang="0">
                <a:pos x="141" y="7"/>
              </a:cxn>
              <a:cxn ang="0">
                <a:pos x="86" y="15"/>
              </a:cxn>
              <a:cxn ang="0">
                <a:pos x="94" y="15"/>
              </a:cxn>
              <a:cxn ang="0">
                <a:pos x="47" y="46"/>
              </a:cxn>
              <a:cxn ang="0">
                <a:pos x="16" y="93"/>
              </a:cxn>
              <a:cxn ang="0">
                <a:pos x="16" y="85"/>
              </a:cxn>
              <a:cxn ang="0">
                <a:pos x="8" y="140"/>
              </a:cxn>
              <a:cxn ang="0">
                <a:pos x="16" y="195"/>
              </a:cxn>
              <a:cxn ang="0">
                <a:pos x="16" y="195"/>
              </a:cxn>
              <a:cxn ang="0">
                <a:pos x="47" y="242"/>
              </a:cxn>
              <a:cxn ang="0">
                <a:pos x="94" y="273"/>
              </a:cxn>
              <a:cxn ang="0">
                <a:pos x="86" y="273"/>
              </a:cxn>
              <a:cxn ang="0">
                <a:pos x="141" y="281"/>
              </a:cxn>
              <a:cxn ang="0">
                <a:pos x="195" y="273"/>
              </a:cxn>
              <a:cxn ang="0">
                <a:pos x="195" y="273"/>
              </a:cxn>
              <a:cxn ang="0">
                <a:pos x="242" y="242"/>
              </a:cxn>
              <a:cxn ang="0">
                <a:pos x="273" y="195"/>
              </a:cxn>
              <a:cxn ang="0">
                <a:pos x="273" y="195"/>
              </a:cxn>
              <a:cxn ang="0">
                <a:pos x="281" y="140"/>
              </a:cxn>
              <a:cxn ang="0">
                <a:pos x="289" y="140"/>
              </a:cxn>
              <a:cxn ang="0">
                <a:pos x="281" y="195"/>
              </a:cxn>
              <a:cxn ang="0">
                <a:pos x="250" y="249"/>
              </a:cxn>
              <a:cxn ang="0">
                <a:pos x="250" y="249"/>
              </a:cxn>
              <a:cxn ang="0">
                <a:pos x="203" y="281"/>
              </a:cxn>
              <a:cxn ang="0">
                <a:pos x="141" y="288"/>
              </a:cxn>
              <a:cxn ang="0">
                <a:pos x="141" y="288"/>
              </a:cxn>
              <a:cxn ang="0">
                <a:pos x="86" y="281"/>
              </a:cxn>
              <a:cxn ang="0">
                <a:pos x="39" y="249"/>
              </a:cxn>
              <a:cxn ang="0">
                <a:pos x="39" y="249"/>
              </a:cxn>
              <a:cxn ang="0">
                <a:pos x="8" y="203"/>
              </a:cxn>
              <a:cxn ang="0">
                <a:pos x="0" y="140"/>
              </a:cxn>
              <a:cxn ang="0">
                <a:pos x="0" y="140"/>
              </a:cxn>
              <a:cxn ang="0">
                <a:pos x="8" y="85"/>
              </a:cxn>
              <a:cxn ang="0">
                <a:pos x="39" y="39"/>
              </a:cxn>
              <a:cxn ang="0">
                <a:pos x="39" y="39"/>
              </a:cxn>
              <a:cxn ang="0">
                <a:pos x="86" y="7"/>
              </a:cxn>
              <a:cxn ang="0">
                <a:pos x="141" y="0"/>
              </a:cxn>
              <a:cxn ang="0">
                <a:pos x="141" y="0"/>
              </a:cxn>
              <a:cxn ang="0">
                <a:pos x="195" y="7"/>
              </a:cxn>
              <a:cxn ang="0">
                <a:pos x="250" y="39"/>
              </a:cxn>
              <a:cxn ang="0">
                <a:pos x="250" y="39"/>
              </a:cxn>
              <a:cxn ang="0">
                <a:pos x="281" y="85"/>
              </a:cxn>
              <a:cxn ang="0">
                <a:pos x="289" y="140"/>
              </a:cxn>
            </a:cxnLst>
            <a:rect l="0" t="0" r="r" b="b"/>
            <a:pathLst>
              <a:path w="289" h="288">
                <a:moveTo>
                  <a:pt x="281" y="140"/>
                </a:moveTo>
                <a:lnTo>
                  <a:pt x="273" y="85"/>
                </a:lnTo>
                <a:lnTo>
                  <a:pt x="273" y="93"/>
                </a:lnTo>
                <a:lnTo>
                  <a:pt x="273" y="93"/>
                </a:lnTo>
                <a:lnTo>
                  <a:pt x="242" y="46"/>
                </a:lnTo>
                <a:lnTo>
                  <a:pt x="242" y="46"/>
                </a:lnTo>
                <a:lnTo>
                  <a:pt x="242" y="46"/>
                </a:lnTo>
                <a:lnTo>
                  <a:pt x="195" y="15"/>
                </a:lnTo>
                <a:lnTo>
                  <a:pt x="195" y="15"/>
                </a:lnTo>
                <a:lnTo>
                  <a:pt x="195" y="15"/>
                </a:lnTo>
                <a:lnTo>
                  <a:pt x="141" y="7"/>
                </a:lnTo>
                <a:lnTo>
                  <a:pt x="141" y="7"/>
                </a:lnTo>
                <a:lnTo>
                  <a:pt x="141" y="7"/>
                </a:lnTo>
                <a:lnTo>
                  <a:pt x="86" y="15"/>
                </a:lnTo>
                <a:lnTo>
                  <a:pt x="94" y="15"/>
                </a:lnTo>
                <a:lnTo>
                  <a:pt x="94" y="15"/>
                </a:lnTo>
                <a:lnTo>
                  <a:pt x="47" y="46"/>
                </a:lnTo>
                <a:lnTo>
                  <a:pt x="47" y="46"/>
                </a:lnTo>
                <a:lnTo>
                  <a:pt x="47" y="46"/>
                </a:lnTo>
                <a:lnTo>
                  <a:pt x="16" y="93"/>
                </a:lnTo>
                <a:lnTo>
                  <a:pt x="16" y="85"/>
                </a:lnTo>
                <a:lnTo>
                  <a:pt x="16" y="85"/>
                </a:lnTo>
                <a:lnTo>
                  <a:pt x="8" y="140"/>
                </a:lnTo>
                <a:lnTo>
                  <a:pt x="8" y="140"/>
                </a:lnTo>
                <a:lnTo>
                  <a:pt x="8" y="140"/>
                </a:lnTo>
                <a:lnTo>
                  <a:pt x="16" y="195"/>
                </a:lnTo>
                <a:lnTo>
                  <a:pt x="16" y="195"/>
                </a:lnTo>
                <a:lnTo>
                  <a:pt x="16" y="195"/>
                </a:lnTo>
                <a:lnTo>
                  <a:pt x="47" y="242"/>
                </a:lnTo>
                <a:lnTo>
                  <a:pt x="47" y="242"/>
                </a:lnTo>
                <a:lnTo>
                  <a:pt x="47" y="242"/>
                </a:lnTo>
                <a:lnTo>
                  <a:pt x="94" y="273"/>
                </a:lnTo>
                <a:lnTo>
                  <a:pt x="86" y="273"/>
                </a:lnTo>
                <a:lnTo>
                  <a:pt x="86" y="273"/>
                </a:lnTo>
                <a:lnTo>
                  <a:pt x="141" y="281"/>
                </a:lnTo>
                <a:lnTo>
                  <a:pt x="141" y="281"/>
                </a:lnTo>
                <a:lnTo>
                  <a:pt x="141" y="281"/>
                </a:lnTo>
                <a:lnTo>
                  <a:pt x="195" y="273"/>
                </a:lnTo>
                <a:lnTo>
                  <a:pt x="195" y="273"/>
                </a:lnTo>
                <a:lnTo>
                  <a:pt x="195" y="273"/>
                </a:lnTo>
                <a:lnTo>
                  <a:pt x="242" y="242"/>
                </a:lnTo>
                <a:lnTo>
                  <a:pt x="242" y="242"/>
                </a:lnTo>
                <a:lnTo>
                  <a:pt x="242" y="242"/>
                </a:lnTo>
                <a:lnTo>
                  <a:pt x="273" y="195"/>
                </a:lnTo>
                <a:lnTo>
                  <a:pt x="273" y="195"/>
                </a:lnTo>
                <a:lnTo>
                  <a:pt x="273" y="195"/>
                </a:lnTo>
                <a:lnTo>
                  <a:pt x="281" y="140"/>
                </a:lnTo>
                <a:lnTo>
                  <a:pt x="281" y="140"/>
                </a:lnTo>
                <a:lnTo>
                  <a:pt x="289" y="140"/>
                </a:lnTo>
                <a:lnTo>
                  <a:pt x="289" y="140"/>
                </a:lnTo>
                <a:lnTo>
                  <a:pt x="281" y="195"/>
                </a:lnTo>
                <a:lnTo>
                  <a:pt x="281" y="195"/>
                </a:lnTo>
                <a:lnTo>
                  <a:pt x="281" y="203"/>
                </a:lnTo>
                <a:lnTo>
                  <a:pt x="250" y="249"/>
                </a:lnTo>
                <a:lnTo>
                  <a:pt x="250" y="249"/>
                </a:lnTo>
                <a:lnTo>
                  <a:pt x="250" y="249"/>
                </a:lnTo>
                <a:lnTo>
                  <a:pt x="203" y="281"/>
                </a:lnTo>
                <a:lnTo>
                  <a:pt x="203" y="281"/>
                </a:lnTo>
                <a:lnTo>
                  <a:pt x="195" y="281"/>
                </a:lnTo>
                <a:lnTo>
                  <a:pt x="141" y="288"/>
                </a:lnTo>
                <a:lnTo>
                  <a:pt x="141" y="288"/>
                </a:lnTo>
                <a:lnTo>
                  <a:pt x="141" y="288"/>
                </a:lnTo>
                <a:lnTo>
                  <a:pt x="86" y="281"/>
                </a:lnTo>
                <a:lnTo>
                  <a:pt x="86" y="281"/>
                </a:lnTo>
                <a:lnTo>
                  <a:pt x="86" y="281"/>
                </a:lnTo>
                <a:lnTo>
                  <a:pt x="39" y="249"/>
                </a:lnTo>
                <a:lnTo>
                  <a:pt x="39" y="249"/>
                </a:lnTo>
                <a:lnTo>
                  <a:pt x="39" y="249"/>
                </a:lnTo>
                <a:lnTo>
                  <a:pt x="8" y="203"/>
                </a:lnTo>
                <a:lnTo>
                  <a:pt x="8" y="203"/>
                </a:lnTo>
                <a:lnTo>
                  <a:pt x="8" y="195"/>
                </a:lnTo>
                <a:lnTo>
                  <a:pt x="0" y="140"/>
                </a:lnTo>
                <a:lnTo>
                  <a:pt x="0" y="140"/>
                </a:lnTo>
                <a:lnTo>
                  <a:pt x="0" y="140"/>
                </a:lnTo>
                <a:lnTo>
                  <a:pt x="8" y="85"/>
                </a:lnTo>
                <a:lnTo>
                  <a:pt x="8" y="85"/>
                </a:lnTo>
                <a:lnTo>
                  <a:pt x="8" y="85"/>
                </a:lnTo>
                <a:lnTo>
                  <a:pt x="39" y="39"/>
                </a:lnTo>
                <a:lnTo>
                  <a:pt x="39" y="39"/>
                </a:lnTo>
                <a:lnTo>
                  <a:pt x="39" y="39"/>
                </a:lnTo>
                <a:lnTo>
                  <a:pt x="86" y="7"/>
                </a:lnTo>
                <a:lnTo>
                  <a:pt x="86" y="7"/>
                </a:lnTo>
                <a:lnTo>
                  <a:pt x="86" y="7"/>
                </a:lnTo>
                <a:lnTo>
                  <a:pt x="141" y="0"/>
                </a:lnTo>
                <a:lnTo>
                  <a:pt x="141" y="0"/>
                </a:lnTo>
                <a:lnTo>
                  <a:pt x="141" y="0"/>
                </a:lnTo>
                <a:lnTo>
                  <a:pt x="195" y="7"/>
                </a:lnTo>
                <a:lnTo>
                  <a:pt x="195" y="7"/>
                </a:lnTo>
                <a:lnTo>
                  <a:pt x="203" y="7"/>
                </a:lnTo>
                <a:lnTo>
                  <a:pt x="250" y="39"/>
                </a:lnTo>
                <a:lnTo>
                  <a:pt x="250" y="39"/>
                </a:lnTo>
                <a:lnTo>
                  <a:pt x="250" y="39"/>
                </a:lnTo>
                <a:lnTo>
                  <a:pt x="281" y="85"/>
                </a:lnTo>
                <a:lnTo>
                  <a:pt x="281" y="85"/>
                </a:lnTo>
                <a:lnTo>
                  <a:pt x="281" y="85"/>
                </a:lnTo>
                <a:lnTo>
                  <a:pt x="289" y="140"/>
                </a:lnTo>
                <a:lnTo>
                  <a:pt x="281" y="140"/>
                </a:lnTo>
                <a:close/>
              </a:path>
            </a:pathLst>
          </a:cu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 dirty="0">
              <a:latin typeface="Calibri"/>
            </a:endParaRPr>
          </a:p>
        </p:txBody>
      </p:sp>
      <p:sp>
        <p:nvSpPr>
          <p:cNvPr id="84" name="Freeform 82"/>
          <p:cNvSpPr>
            <a:spLocks/>
          </p:cNvSpPr>
          <p:nvPr/>
        </p:nvSpPr>
        <p:spPr bwMode="auto">
          <a:xfrm>
            <a:off x="6259513" y="4811713"/>
            <a:ext cx="12700" cy="1587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8" y="0"/>
              </a:cxn>
              <a:cxn ang="0">
                <a:pos x="8" y="0"/>
              </a:cxn>
              <a:cxn ang="0">
                <a:pos x="8" y="0"/>
              </a:cxn>
              <a:cxn ang="0">
                <a:pos x="0" y="0"/>
              </a:cxn>
            </a:cxnLst>
            <a:rect l="0" t="0" r="r" b="b"/>
            <a:pathLst>
              <a:path w="8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8" y="0"/>
                </a:lnTo>
                <a:lnTo>
                  <a:pt x="8" y="0"/>
                </a:lnTo>
                <a:lnTo>
                  <a:pt x="8" y="0"/>
                </a:lnTo>
                <a:lnTo>
                  <a:pt x="0" y="0"/>
                </a:lnTo>
                <a:close/>
              </a:path>
            </a:pathLst>
          </a:cu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 dirty="0">
              <a:latin typeface="Calibri"/>
            </a:endParaRPr>
          </a:p>
        </p:txBody>
      </p:sp>
      <p:sp>
        <p:nvSpPr>
          <p:cNvPr id="85" name="Rectangle 83"/>
          <p:cNvSpPr>
            <a:spLocks noChangeArrowheads="1"/>
          </p:cNvSpPr>
          <p:nvPr/>
        </p:nvSpPr>
        <p:spPr bwMode="auto">
          <a:xfrm>
            <a:off x="6024563" y="4713288"/>
            <a:ext cx="123432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 dirty="0">
                <a:solidFill>
                  <a:srgbClr val="000000"/>
                </a:solidFill>
                <a:latin typeface="Courier New" pitchFamily="49" charset="0"/>
              </a:rPr>
              <a:t>B</a:t>
            </a:r>
            <a:endParaRPr lang="en-US" dirty="0">
              <a:latin typeface="Calibri"/>
            </a:endParaRPr>
          </a:p>
        </p:txBody>
      </p:sp>
      <p:sp>
        <p:nvSpPr>
          <p:cNvPr id="86" name="Freeform 84"/>
          <p:cNvSpPr>
            <a:spLocks/>
          </p:cNvSpPr>
          <p:nvPr/>
        </p:nvSpPr>
        <p:spPr bwMode="auto">
          <a:xfrm>
            <a:off x="6259513" y="5368925"/>
            <a:ext cx="446087" cy="446088"/>
          </a:xfrm>
          <a:custGeom>
            <a:avLst/>
            <a:gdLst/>
            <a:ahLst/>
            <a:cxnLst>
              <a:cxn ang="0">
                <a:pos x="281" y="141"/>
              </a:cxn>
              <a:cxn ang="0">
                <a:pos x="273" y="86"/>
              </a:cxn>
              <a:cxn ang="0">
                <a:pos x="242" y="39"/>
              </a:cxn>
              <a:cxn ang="0">
                <a:pos x="195" y="8"/>
              </a:cxn>
              <a:cxn ang="0">
                <a:pos x="140" y="0"/>
              </a:cxn>
              <a:cxn ang="0">
                <a:pos x="86" y="8"/>
              </a:cxn>
              <a:cxn ang="0">
                <a:pos x="39" y="39"/>
              </a:cxn>
              <a:cxn ang="0">
                <a:pos x="8" y="86"/>
              </a:cxn>
              <a:cxn ang="0">
                <a:pos x="0" y="141"/>
              </a:cxn>
              <a:cxn ang="0">
                <a:pos x="8" y="195"/>
              </a:cxn>
              <a:cxn ang="0">
                <a:pos x="39" y="242"/>
              </a:cxn>
              <a:cxn ang="0">
                <a:pos x="86" y="273"/>
              </a:cxn>
              <a:cxn ang="0">
                <a:pos x="140" y="281"/>
              </a:cxn>
              <a:cxn ang="0">
                <a:pos x="195" y="273"/>
              </a:cxn>
              <a:cxn ang="0">
                <a:pos x="242" y="242"/>
              </a:cxn>
              <a:cxn ang="0">
                <a:pos x="273" y="195"/>
              </a:cxn>
              <a:cxn ang="0">
                <a:pos x="281" y="141"/>
              </a:cxn>
            </a:cxnLst>
            <a:rect l="0" t="0" r="r" b="b"/>
            <a:pathLst>
              <a:path w="281" h="281">
                <a:moveTo>
                  <a:pt x="281" y="141"/>
                </a:moveTo>
                <a:lnTo>
                  <a:pt x="273" y="86"/>
                </a:lnTo>
                <a:lnTo>
                  <a:pt x="242" y="39"/>
                </a:lnTo>
                <a:lnTo>
                  <a:pt x="195" y="8"/>
                </a:lnTo>
                <a:lnTo>
                  <a:pt x="140" y="0"/>
                </a:lnTo>
                <a:lnTo>
                  <a:pt x="86" y="8"/>
                </a:lnTo>
                <a:lnTo>
                  <a:pt x="39" y="39"/>
                </a:lnTo>
                <a:lnTo>
                  <a:pt x="8" y="86"/>
                </a:lnTo>
                <a:lnTo>
                  <a:pt x="0" y="141"/>
                </a:lnTo>
                <a:lnTo>
                  <a:pt x="8" y="195"/>
                </a:lnTo>
                <a:lnTo>
                  <a:pt x="39" y="242"/>
                </a:lnTo>
                <a:lnTo>
                  <a:pt x="86" y="273"/>
                </a:lnTo>
                <a:lnTo>
                  <a:pt x="140" y="281"/>
                </a:lnTo>
                <a:lnTo>
                  <a:pt x="195" y="273"/>
                </a:lnTo>
                <a:lnTo>
                  <a:pt x="242" y="242"/>
                </a:lnTo>
                <a:lnTo>
                  <a:pt x="273" y="195"/>
                </a:lnTo>
                <a:lnTo>
                  <a:pt x="281" y="141"/>
                </a:lnTo>
                <a:close/>
              </a:path>
            </a:pathLst>
          </a:custGeom>
          <a:blipFill dpi="0" rotWithShape="0">
            <a:blip r:embed="rId4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 dirty="0">
              <a:latin typeface="Calibri"/>
            </a:endParaRPr>
          </a:p>
        </p:txBody>
      </p:sp>
      <p:sp>
        <p:nvSpPr>
          <p:cNvPr id="87" name="Freeform 85"/>
          <p:cNvSpPr>
            <a:spLocks/>
          </p:cNvSpPr>
          <p:nvPr/>
        </p:nvSpPr>
        <p:spPr bwMode="auto">
          <a:xfrm>
            <a:off x="6259513" y="5368925"/>
            <a:ext cx="457200" cy="458788"/>
          </a:xfrm>
          <a:custGeom>
            <a:avLst/>
            <a:gdLst/>
            <a:ahLst/>
            <a:cxnLst>
              <a:cxn ang="0">
                <a:pos x="273" y="86"/>
              </a:cxn>
              <a:cxn ang="0">
                <a:pos x="273" y="94"/>
              </a:cxn>
              <a:cxn ang="0">
                <a:pos x="242" y="47"/>
              </a:cxn>
              <a:cxn ang="0">
                <a:pos x="195" y="16"/>
              </a:cxn>
              <a:cxn ang="0">
                <a:pos x="195" y="16"/>
              </a:cxn>
              <a:cxn ang="0">
                <a:pos x="140" y="8"/>
              </a:cxn>
              <a:cxn ang="0">
                <a:pos x="86" y="16"/>
              </a:cxn>
              <a:cxn ang="0">
                <a:pos x="93" y="16"/>
              </a:cxn>
              <a:cxn ang="0">
                <a:pos x="47" y="47"/>
              </a:cxn>
              <a:cxn ang="0">
                <a:pos x="15" y="94"/>
              </a:cxn>
              <a:cxn ang="0">
                <a:pos x="15" y="86"/>
              </a:cxn>
              <a:cxn ang="0">
                <a:pos x="8" y="141"/>
              </a:cxn>
              <a:cxn ang="0">
                <a:pos x="15" y="195"/>
              </a:cxn>
              <a:cxn ang="0">
                <a:pos x="15" y="195"/>
              </a:cxn>
              <a:cxn ang="0">
                <a:pos x="47" y="242"/>
              </a:cxn>
              <a:cxn ang="0">
                <a:pos x="93" y="273"/>
              </a:cxn>
              <a:cxn ang="0">
                <a:pos x="86" y="273"/>
              </a:cxn>
              <a:cxn ang="0">
                <a:pos x="140" y="281"/>
              </a:cxn>
              <a:cxn ang="0">
                <a:pos x="195" y="273"/>
              </a:cxn>
              <a:cxn ang="0">
                <a:pos x="195" y="273"/>
              </a:cxn>
              <a:cxn ang="0">
                <a:pos x="242" y="242"/>
              </a:cxn>
              <a:cxn ang="0">
                <a:pos x="273" y="195"/>
              </a:cxn>
              <a:cxn ang="0">
                <a:pos x="273" y="195"/>
              </a:cxn>
              <a:cxn ang="0">
                <a:pos x="281" y="141"/>
              </a:cxn>
              <a:cxn ang="0">
                <a:pos x="288" y="141"/>
              </a:cxn>
              <a:cxn ang="0">
                <a:pos x="281" y="195"/>
              </a:cxn>
              <a:cxn ang="0">
                <a:pos x="249" y="250"/>
              </a:cxn>
              <a:cxn ang="0">
                <a:pos x="249" y="250"/>
              </a:cxn>
              <a:cxn ang="0">
                <a:pos x="203" y="281"/>
              </a:cxn>
              <a:cxn ang="0">
                <a:pos x="140" y="289"/>
              </a:cxn>
              <a:cxn ang="0">
                <a:pos x="140" y="289"/>
              </a:cxn>
              <a:cxn ang="0">
                <a:pos x="86" y="281"/>
              </a:cxn>
              <a:cxn ang="0">
                <a:pos x="39" y="250"/>
              </a:cxn>
              <a:cxn ang="0">
                <a:pos x="39" y="250"/>
              </a:cxn>
              <a:cxn ang="0">
                <a:pos x="8" y="203"/>
              </a:cxn>
              <a:cxn ang="0">
                <a:pos x="0" y="141"/>
              </a:cxn>
              <a:cxn ang="0">
                <a:pos x="0" y="141"/>
              </a:cxn>
              <a:cxn ang="0">
                <a:pos x="8" y="86"/>
              </a:cxn>
              <a:cxn ang="0">
                <a:pos x="39" y="39"/>
              </a:cxn>
              <a:cxn ang="0">
                <a:pos x="39" y="39"/>
              </a:cxn>
              <a:cxn ang="0">
                <a:pos x="86" y="8"/>
              </a:cxn>
              <a:cxn ang="0">
                <a:pos x="140" y="0"/>
              </a:cxn>
              <a:cxn ang="0">
                <a:pos x="140" y="0"/>
              </a:cxn>
              <a:cxn ang="0">
                <a:pos x="195" y="8"/>
              </a:cxn>
              <a:cxn ang="0">
                <a:pos x="249" y="39"/>
              </a:cxn>
              <a:cxn ang="0">
                <a:pos x="249" y="39"/>
              </a:cxn>
              <a:cxn ang="0">
                <a:pos x="281" y="86"/>
              </a:cxn>
              <a:cxn ang="0">
                <a:pos x="288" y="141"/>
              </a:cxn>
            </a:cxnLst>
            <a:rect l="0" t="0" r="r" b="b"/>
            <a:pathLst>
              <a:path w="288" h="289">
                <a:moveTo>
                  <a:pt x="281" y="141"/>
                </a:moveTo>
                <a:lnTo>
                  <a:pt x="273" y="86"/>
                </a:lnTo>
                <a:lnTo>
                  <a:pt x="273" y="94"/>
                </a:lnTo>
                <a:lnTo>
                  <a:pt x="273" y="94"/>
                </a:lnTo>
                <a:lnTo>
                  <a:pt x="242" y="47"/>
                </a:lnTo>
                <a:lnTo>
                  <a:pt x="242" y="47"/>
                </a:lnTo>
                <a:lnTo>
                  <a:pt x="242" y="47"/>
                </a:lnTo>
                <a:lnTo>
                  <a:pt x="195" y="16"/>
                </a:lnTo>
                <a:lnTo>
                  <a:pt x="195" y="16"/>
                </a:lnTo>
                <a:lnTo>
                  <a:pt x="195" y="16"/>
                </a:lnTo>
                <a:lnTo>
                  <a:pt x="140" y="8"/>
                </a:lnTo>
                <a:lnTo>
                  <a:pt x="140" y="8"/>
                </a:lnTo>
                <a:lnTo>
                  <a:pt x="140" y="8"/>
                </a:lnTo>
                <a:lnTo>
                  <a:pt x="86" y="16"/>
                </a:lnTo>
                <a:lnTo>
                  <a:pt x="93" y="16"/>
                </a:lnTo>
                <a:lnTo>
                  <a:pt x="93" y="16"/>
                </a:lnTo>
                <a:lnTo>
                  <a:pt x="47" y="47"/>
                </a:lnTo>
                <a:lnTo>
                  <a:pt x="47" y="47"/>
                </a:lnTo>
                <a:lnTo>
                  <a:pt x="47" y="47"/>
                </a:lnTo>
                <a:lnTo>
                  <a:pt x="15" y="94"/>
                </a:lnTo>
                <a:lnTo>
                  <a:pt x="15" y="86"/>
                </a:lnTo>
                <a:lnTo>
                  <a:pt x="15" y="86"/>
                </a:lnTo>
                <a:lnTo>
                  <a:pt x="8" y="141"/>
                </a:lnTo>
                <a:lnTo>
                  <a:pt x="8" y="141"/>
                </a:lnTo>
                <a:lnTo>
                  <a:pt x="8" y="141"/>
                </a:lnTo>
                <a:lnTo>
                  <a:pt x="15" y="195"/>
                </a:lnTo>
                <a:lnTo>
                  <a:pt x="15" y="195"/>
                </a:lnTo>
                <a:lnTo>
                  <a:pt x="15" y="195"/>
                </a:lnTo>
                <a:lnTo>
                  <a:pt x="47" y="242"/>
                </a:lnTo>
                <a:lnTo>
                  <a:pt x="47" y="242"/>
                </a:lnTo>
                <a:lnTo>
                  <a:pt x="47" y="242"/>
                </a:lnTo>
                <a:lnTo>
                  <a:pt x="93" y="273"/>
                </a:lnTo>
                <a:lnTo>
                  <a:pt x="86" y="273"/>
                </a:lnTo>
                <a:lnTo>
                  <a:pt x="86" y="273"/>
                </a:lnTo>
                <a:lnTo>
                  <a:pt x="140" y="281"/>
                </a:lnTo>
                <a:lnTo>
                  <a:pt x="140" y="281"/>
                </a:lnTo>
                <a:lnTo>
                  <a:pt x="140" y="281"/>
                </a:lnTo>
                <a:lnTo>
                  <a:pt x="195" y="273"/>
                </a:lnTo>
                <a:lnTo>
                  <a:pt x="195" y="273"/>
                </a:lnTo>
                <a:lnTo>
                  <a:pt x="195" y="273"/>
                </a:lnTo>
                <a:lnTo>
                  <a:pt x="242" y="242"/>
                </a:lnTo>
                <a:lnTo>
                  <a:pt x="242" y="242"/>
                </a:lnTo>
                <a:lnTo>
                  <a:pt x="242" y="242"/>
                </a:lnTo>
                <a:lnTo>
                  <a:pt x="273" y="195"/>
                </a:lnTo>
                <a:lnTo>
                  <a:pt x="273" y="195"/>
                </a:lnTo>
                <a:lnTo>
                  <a:pt x="273" y="195"/>
                </a:lnTo>
                <a:lnTo>
                  <a:pt x="281" y="141"/>
                </a:lnTo>
                <a:lnTo>
                  <a:pt x="281" y="141"/>
                </a:lnTo>
                <a:lnTo>
                  <a:pt x="288" y="141"/>
                </a:lnTo>
                <a:lnTo>
                  <a:pt x="288" y="141"/>
                </a:lnTo>
                <a:lnTo>
                  <a:pt x="281" y="195"/>
                </a:lnTo>
                <a:lnTo>
                  <a:pt x="281" y="195"/>
                </a:lnTo>
                <a:lnTo>
                  <a:pt x="281" y="203"/>
                </a:lnTo>
                <a:lnTo>
                  <a:pt x="249" y="250"/>
                </a:lnTo>
                <a:lnTo>
                  <a:pt x="249" y="250"/>
                </a:lnTo>
                <a:lnTo>
                  <a:pt x="249" y="250"/>
                </a:lnTo>
                <a:lnTo>
                  <a:pt x="203" y="281"/>
                </a:lnTo>
                <a:lnTo>
                  <a:pt x="203" y="281"/>
                </a:lnTo>
                <a:lnTo>
                  <a:pt x="195" y="281"/>
                </a:lnTo>
                <a:lnTo>
                  <a:pt x="140" y="289"/>
                </a:lnTo>
                <a:lnTo>
                  <a:pt x="140" y="289"/>
                </a:lnTo>
                <a:lnTo>
                  <a:pt x="140" y="289"/>
                </a:lnTo>
                <a:lnTo>
                  <a:pt x="86" y="281"/>
                </a:lnTo>
                <a:lnTo>
                  <a:pt x="86" y="281"/>
                </a:lnTo>
                <a:lnTo>
                  <a:pt x="86" y="281"/>
                </a:lnTo>
                <a:lnTo>
                  <a:pt x="39" y="250"/>
                </a:lnTo>
                <a:lnTo>
                  <a:pt x="39" y="250"/>
                </a:lnTo>
                <a:lnTo>
                  <a:pt x="39" y="250"/>
                </a:lnTo>
                <a:lnTo>
                  <a:pt x="8" y="203"/>
                </a:lnTo>
                <a:lnTo>
                  <a:pt x="8" y="203"/>
                </a:lnTo>
                <a:lnTo>
                  <a:pt x="8" y="195"/>
                </a:lnTo>
                <a:lnTo>
                  <a:pt x="0" y="141"/>
                </a:lnTo>
                <a:lnTo>
                  <a:pt x="0" y="141"/>
                </a:lnTo>
                <a:lnTo>
                  <a:pt x="0" y="141"/>
                </a:lnTo>
                <a:lnTo>
                  <a:pt x="8" y="86"/>
                </a:lnTo>
                <a:lnTo>
                  <a:pt x="8" y="86"/>
                </a:lnTo>
                <a:lnTo>
                  <a:pt x="8" y="86"/>
                </a:lnTo>
                <a:lnTo>
                  <a:pt x="39" y="39"/>
                </a:lnTo>
                <a:lnTo>
                  <a:pt x="39" y="39"/>
                </a:lnTo>
                <a:lnTo>
                  <a:pt x="39" y="39"/>
                </a:lnTo>
                <a:lnTo>
                  <a:pt x="86" y="8"/>
                </a:lnTo>
                <a:lnTo>
                  <a:pt x="86" y="8"/>
                </a:lnTo>
                <a:lnTo>
                  <a:pt x="86" y="8"/>
                </a:lnTo>
                <a:lnTo>
                  <a:pt x="140" y="0"/>
                </a:lnTo>
                <a:lnTo>
                  <a:pt x="140" y="0"/>
                </a:lnTo>
                <a:lnTo>
                  <a:pt x="140" y="0"/>
                </a:lnTo>
                <a:lnTo>
                  <a:pt x="195" y="8"/>
                </a:lnTo>
                <a:lnTo>
                  <a:pt x="195" y="8"/>
                </a:lnTo>
                <a:lnTo>
                  <a:pt x="203" y="8"/>
                </a:lnTo>
                <a:lnTo>
                  <a:pt x="249" y="39"/>
                </a:lnTo>
                <a:lnTo>
                  <a:pt x="249" y="39"/>
                </a:lnTo>
                <a:lnTo>
                  <a:pt x="249" y="39"/>
                </a:lnTo>
                <a:lnTo>
                  <a:pt x="281" y="86"/>
                </a:lnTo>
                <a:lnTo>
                  <a:pt x="281" y="86"/>
                </a:lnTo>
                <a:lnTo>
                  <a:pt x="281" y="86"/>
                </a:lnTo>
                <a:lnTo>
                  <a:pt x="288" y="141"/>
                </a:lnTo>
                <a:lnTo>
                  <a:pt x="281" y="141"/>
                </a:lnTo>
                <a:close/>
              </a:path>
            </a:pathLst>
          </a:cu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 dirty="0">
              <a:latin typeface="Calibri"/>
            </a:endParaRPr>
          </a:p>
        </p:txBody>
      </p:sp>
      <p:sp>
        <p:nvSpPr>
          <p:cNvPr id="88" name="Freeform 86"/>
          <p:cNvSpPr>
            <a:spLocks/>
          </p:cNvSpPr>
          <p:nvPr/>
        </p:nvSpPr>
        <p:spPr bwMode="auto">
          <a:xfrm>
            <a:off x="6705600" y="5592763"/>
            <a:ext cx="11113" cy="1587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7" y="0"/>
              </a:cxn>
              <a:cxn ang="0">
                <a:pos x="7" y="0"/>
              </a:cxn>
              <a:cxn ang="0">
                <a:pos x="7" y="0"/>
              </a:cxn>
              <a:cxn ang="0">
                <a:pos x="0" y="0"/>
              </a:cxn>
            </a:cxnLst>
            <a:rect l="0" t="0" r="r" b="b"/>
            <a:pathLst>
              <a:path w="7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7" y="0"/>
                </a:lnTo>
                <a:lnTo>
                  <a:pt x="7" y="0"/>
                </a:lnTo>
                <a:lnTo>
                  <a:pt x="7" y="0"/>
                </a:lnTo>
                <a:lnTo>
                  <a:pt x="0" y="0"/>
                </a:lnTo>
                <a:close/>
              </a:path>
            </a:pathLst>
          </a:cu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 dirty="0">
              <a:latin typeface="Calibri"/>
            </a:endParaRPr>
          </a:p>
        </p:txBody>
      </p:sp>
      <p:sp>
        <p:nvSpPr>
          <p:cNvPr id="89" name="Rectangle 87"/>
          <p:cNvSpPr>
            <a:spLocks noChangeArrowheads="1"/>
          </p:cNvSpPr>
          <p:nvPr/>
        </p:nvSpPr>
        <p:spPr bwMode="auto">
          <a:xfrm>
            <a:off x="6469063" y="5492750"/>
            <a:ext cx="123432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 dirty="0">
                <a:solidFill>
                  <a:srgbClr val="000000"/>
                </a:solidFill>
                <a:latin typeface="Courier New" pitchFamily="49" charset="0"/>
              </a:rPr>
              <a:t>D</a:t>
            </a:r>
            <a:endParaRPr lang="en-US" dirty="0">
              <a:latin typeface="Calibri"/>
            </a:endParaRPr>
          </a:p>
        </p:txBody>
      </p:sp>
      <p:sp>
        <p:nvSpPr>
          <p:cNvPr id="90" name="Freeform 88"/>
          <p:cNvSpPr>
            <a:spLocks/>
          </p:cNvSpPr>
          <p:nvPr/>
        </p:nvSpPr>
        <p:spPr bwMode="auto">
          <a:xfrm>
            <a:off x="6259513" y="6149975"/>
            <a:ext cx="446087" cy="446088"/>
          </a:xfrm>
          <a:custGeom>
            <a:avLst/>
            <a:gdLst/>
            <a:ahLst/>
            <a:cxnLst>
              <a:cxn ang="0">
                <a:pos x="281" y="140"/>
              </a:cxn>
              <a:cxn ang="0">
                <a:pos x="273" y="86"/>
              </a:cxn>
              <a:cxn ang="0">
                <a:pos x="242" y="39"/>
              </a:cxn>
              <a:cxn ang="0">
                <a:pos x="195" y="8"/>
              </a:cxn>
              <a:cxn ang="0">
                <a:pos x="140" y="0"/>
              </a:cxn>
              <a:cxn ang="0">
                <a:pos x="86" y="8"/>
              </a:cxn>
              <a:cxn ang="0">
                <a:pos x="39" y="39"/>
              </a:cxn>
              <a:cxn ang="0">
                <a:pos x="8" y="86"/>
              </a:cxn>
              <a:cxn ang="0">
                <a:pos x="0" y="140"/>
              </a:cxn>
              <a:cxn ang="0">
                <a:pos x="8" y="195"/>
              </a:cxn>
              <a:cxn ang="0">
                <a:pos x="39" y="242"/>
              </a:cxn>
              <a:cxn ang="0">
                <a:pos x="86" y="273"/>
              </a:cxn>
              <a:cxn ang="0">
                <a:pos x="140" y="281"/>
              </a:cxn>
              <a:cxn ang="0">
                <a:pos x="195" y="273"/>
              </a:cxn>
              <a:cxn ang="0">
                <a:pos x="242" y="242"/>
              </a:cxn>
              <a:cxn ang="0">
                <a:pos x="273" y="195"/>
              </a:cxn>
              <a:cxn ang="0">
                <a:pos x="281" y="140"/>
              </a:cxn>
            </a:cxnLst>
            <a:rect l="0" t="0" r="r" b="b"/>
            <a:pathLst>
              <a:path w="281" h="281">
                <a:moveTo>
                  <a:pt x="281" y="140"/>
                </a:moveTo>
                <a:lnTo>
                  <a:pt x="273" y="86"/>
                </a:lnTo>
                <a:lnTo>
                  <a:pt x="242" y="39"/>
                </a:lnTo>
                <a:lnTo>
                  <a:pt x="195" y="8"/>
                </a:lnTo>
                <a:lnTo>
                  <a:pt x="140" y="0"/>
                </a:lnTo>
                <a:lnTo>
                  <a:pt x="86" y="8"/>
                </a:lnTo>
                <a:lnTo>
                  <a:pt x="39" y="39"/>
                </a:lnTo>
                <a:lnTo>
                  <a:pt x="8" y="86"/>
                </a:lnTo>
                <a:lnTo>
                  <a:pt x="0" y="140"/>
                </a:lnTo>
                <a:lnTo>
                  <a:pt x="8" y="195"/>
                </a:lnTo>
                <a:lnTo>
                  <a:pt x="39" y="242"/>
                </a:lnTo>
                <a:lnTo>
                  <a:pt x="86" y="273"/>
                </a:lnTo>
                <a:lnTo>
                  <a:pt x="140" y="281"/>
                </a:lnTo>
                <a:lnTo>
                  <a:pt x="195" y="273"/>
                </a:lnTo>
                <a:lnTo>
                  <a:pt x="242" y="242"/>
                </a:lnTo>
                <a:lnTo>
                  <a:pt x="273" y="195"/>
                </a:lnTo>
                <a:lnTo>
                  <a:pt x="281" y="140"/>
                </a:lnTo>
                <a:close/>
              </a:path>
            </a:pathLst>
          </a:custGeom>
          <a:blipFill dpi="0" rotWithShape="0">
            <a:blip r:embed="rId4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 dirty="0">
              <a:latin typeface="Calibri"/>
            </a:endParaRPr>
          </a:p>
        </p:txBody>
      </p:sp>
      <p:sp>
        <p:nvSpPr>
          <p:cNvPr id="91" name="Freeform 89"/>
          <p:cNvSpPr>
            <a:spLocks/>
          </p:cNvSpPr>
          <p:nvPr/>
        </p:nvSpPr>
        <p:spPr bwMode="auto">
          <a:xfrm>
            <a:off x="6259513" y="6149975"/>
            <a:ext cx="457200" cy="458788"/>
          </a:xfrm>
          <a:custGeom>
            <a:avLst/>
            <a:gdLst/>
            <a:ahLst/>
            <a:cxnLst>
              <a:cxn ang="0">
                <a:pos x="273" y="86"/>
              </a:cxn>
              <a:cxn ang="0">
                <a:pos x="273" y="94"/>
              </a:cxn>
              <a:cxn ang="0">
                <a:pos x="242" y="47"/>
              </a:cxn>
              <a:cxn ang="0">
                <a:pos x="195" y="16"/>
              </a:cxn>
              <a:cxn ang="0">
                <a:pos x="195" y="16"/>
              </a:cxn>
              <a:cxn ang="0">
                <a:pos x="140" y="8"/>
              </a:cxn>
              <a:cxn ang="0">
                <a:pos x="86" y="16"/>
              </a:cxn>
              <a:cxn ang="0">
                <a:pos x="93" y="16"/>
              </a:cxn>
              <a:cxn ang="0">
                <a:pos x="47" y="47"/>
              </a:cxn>
              <a:cxn ang="0">
                <a:pos x="15" y="94"/>
              </a:cxn>
              <a:cxn ang="0">
                <a:pos x="15" y="86"/>
              </a:cxn>
              <a:cxn ang="0">
                <a:pos x="8" y="140"/>
              </a:cxn>
              <a:cxn ang="0">
                <a:pos x="15" y="195"/>
              </a:cxn>
              <a:cxn ang="0">
                <a:pos x="15" y="195"/>
              </a:cxn>
              <a:cxn ang="0">
                <a:pos x="47" y="242"/>
              </a:cxn>
              <a:cxn ang="0">
                <a:pos x="93" y="273"/>
              </a:cxn>
              <a:cxn ang="0">
                <a:pos x="86" y="273"/>
              </a:cxn>
              <a:cxn ang="0">
                <a:pos x="140" y="281"/>
              </a:cxn>
              <a:cxn ang="0">
                <a:pos x="195" y="273"/>
              </a:cxn>
              <a:cxn ang="0">
                <a:pos x="195" y="273"/>
              </a:cxn>
              <a:cxn ang="0">
                <a:pos x="242" y="242"/>
              </a:cxn>
              <a:cxn ang="0">
                <a:pos x="273" y="195"/>
              </a:cxn>
              <a:cxn ang="0">
                <a:pos x="273" y="195"/>
              </a:cxn>
              <a:cxn ang="0">
                <a:pos x="281" y="140"/>
              </a:cxn>
              <a:cxn ang="0">
                <a:pos x="288" y="140"/>
              </a:cxn>
              <a:cxn ang="0">
                <a:pos x="281" y="195"/>
              </a:cxn>
              <a:cxn ang="0">
                <a:pos x="249" y="250"/>
              </a:cxn>
              <a:cxn ang="0">
                <a:pos x="249" y="250"/>
              </a:cxn>
              <a:cxn ang="0">
                <a:pos x="203" y="281"/>
              </a:cxn>
              <a:cxn ang="0">
                <a:pos x="140" y="289"/>
              </a:cxn>
              <a:cxn ang="0">
                <a:pos x="140" y="289"/>
              </a:cxn>
              <a:cxn ang="0">
                <a:pos x="86" y="281"/>
              </a:cxn>
              <a:cxn ang="0">
                <a:pos x="39" y="250"/>
              </a:cxn>
              <a:cxn ang="0">
                <a:pos x="39" y="250"/>
              </a:cxn>
              <a:cxn ang="0">
                <a:pos x="8" y="203"/>
              </a:cxn>
              <a:cxn ang="0">
                <a:pos x="0" y="140"/>
              </a:cxn>
              <a:cxn ang="0">
                <a:pos x="0" y="140"/>
              </a:cxn>
              <a:cxn ang="0">
                <a:pos x="8" y="86"/>
              </a:cxn>
              <a:cxn ang="0">
                <a:pos x="39" y="39"/>
              </a:cxn>
              <a:cxn ang="0">
                <a:pos x="39" y="39"/>
              </a:cxn>
              <a:cxn ang="0">
                <a:pos x="86" y="8"/>
              </a:cxn>
              <a:cxn ang="0">
                <a:pos x="140" y="0"/>
              </a:cxn>
              <a:cxn ang="0">
                <a:pos x="140" y="0"/>
              </a:cxn>
              <a:cxn ang="0">
                <a:pos x="195" y="8"/>
              </a:cxn>
              <a:cxn ang="0">
                <a:pos x="249" y="39"/>
              </a:cxn>
              <a:cxn ang="0">
                <a:pos x="249" y="39"/>
              </a:cxn>
              <a:cxn ang="0">
                <a:pos x="281" y="86"/>
              </a:cxn>
              <a:cxn ang="0">
                <a:pos x="288" y="140"/>
              </a:cxn>
            </a:cxnLst>
            <a:rect l="0" t="0" r="r" b="b"/>
            <a:pathLst>
              <a:path w="288" h="289">
                <a:moveTo>
                  <a:pt x="281" y="140"/>
                </a:moveTo>
                <a:lnTo>
                  <a:pt x="273" y="86"/>
                </a:lnTo>
                <a:lnTo>
                  <a:pt x="273" y="94"/>
                </a:lnTo>
                <a:lnTo>
                  <a:pt x="273" y="94"/>
                </a:lnTo>
                <a:lnTo>
                  <a:pt x="242" y="47"/>
                </a:lnTo>
                <a:lnTo>
                  <a:pt x="242" y="47"/>
                </a:lnTo>
                <a:lnTo>
                  <a:pt x="242" y="47"/>
                </a:lnTo>
                <a:lnTo>
                  <a:pt x="195" y="16"/>
                </a:lnTo>
                <a:lnTo>
                  <a:pt x="195" y="16"/>
                </a:lnTo>
                <a:lnTo>
                  <a:pt x="195" y="16"/>
                </a:lnTo>
                <a:lnTo>
                  <a:pt x="140" y="8"/>
                </a:lnTo>
                <a:lnTo>
                  <a:pt x="140" y="8"/>
                </a:lnTo>
                <a:lnTo>
                  <a:pt x="140" y="8"/>
                </a:lnTo>
                <a:lnTo>
                  <a:pt x="86" y="16"/>
                </a:lnTo>
                <a:lnTo>
                  <a:pt x="93" y="16"/>
                </a:lnTo>
                <a:lnTo>
                  <a:pt x="93" y="16"/>
                </a:lnTo>
                <a:lnTo>
                  <a:pt x="47" y="47"/>
                </a:lnTo>
                <a:lnTo>
                  <a:pt x="47" y="47"/>
                </a:lnTo>
                <a:lnTo>
                  <a:pt x="47" y="47"/>
                </a:lnTo>
                <a:lnTo>
                  <a:pt x="15" y="94"/>
                </a:lnTo>
                <a:lnTo>
                  <a:pt x="15" y="86"/>
                </a:lnTo>
                <a:lnTo>
                  <a:pt x="15" y="86"/>
                </a:lnTo>
                <a:lnTo>
                  <a:pt x="8" y="140"/>
                </a:lnTo>
                <a:lnTo>
                  <a:pt x="8" y="140"/>
                </a:lnTo>
                <a:lnTo>
                  <a:pt x="8" y="140"/>
                </a:lnTo>
                <a:lnTo>
                  <a:pt x="15" y="195"/>
                </a:lnTo>
                <a:lnTo>
                  <a:pt x="15" y="195"/>
                </a:lnTo>
                <a:lnTo>
                  <a:pt x="15" y="195"/>
                </a:lnTo>
                <a:lnTo>
                  <a:pt x="47" y="242"/>
                </a:lnTo>
                <a:lnTo>
                  <a:pt x="47" y="242"/>
                </a:lnTo>
                <a:lnTo>
                  <a:pt x="47" y="242"/>
                </a:lnTo>
                <a:lnTo>
                  <a:pt x="93" y="273"/>
                </a:lnTo>
                <a:lnTo>
                  <a:pt x="86" y="273"/>
                </a:lnTo>
                <a:lnTo>
                  <a:pt x="86" y="273"/>
                </a:lnTo>
                <a:lnTo>
                  <a:pt x="140" y="281"/>
                </a:lnTo>
                <a:lnTo>
                  <a:pt x="140" y="281"/>
                </a:lnTo>
                <a:lnTo>
                  <a:pt x="140" y="281"/>
                </a:lnTo>
                <a:lnTo>
                  <a:pt x="195" y="273"/>
                </a:lnTo>
                <a:lnTo>
                  <a:pt x="195" y="273"/>
                </a:lnTo>
                <a:lnTo>
                  <a:pt x="195" y="273"/>
                </a:lnTo>
                <a:lnTo>
                  <a:pt x="242" y="242"/>
                </a:lnTo>
                <a:lnTo>
                  <a:pt x="242" y="242"/>
                </a:lnTo>
                <a:lnTo>
                  <a:pt x="242" y="242"/>
                </a:lnTo>
                <a:lnTo>
                  <a:pt x="273" y="195"/>
                </a:lnTo>
                <a:lnTo>
                  <a:pt x="273" y="195"/>
                </a:lnTo>
                <a:lnTo>
                  <a:pt x="273" y="195"/>
                </a:lnTo>
                <a:lnTo>
                  <a:pt x="281" y="140"/>
                </a:lnTo>
                <a:lnTo>
                  <a:pt x="281" y="140"/>
                </a:lnTo>
                <a:lnTo>
                  <a:pt x="288" y="140"/>
                </a:lnTo>
                <a:lnTo>
                  <a:pt x="288" y="140"/>
                </a:lnTo>
                <a:lnTo>
                  <a:pt x="281" y="195"/>
                </a:lnTo>
                <a:lnTo>
                  <a:pt x="281" y="195"/>
                </a:lnTo>
                <a:lnTo>
                  <a:pt x="281" y="203"/>
                </a:lnTo>
                <a:lnTo>
                  <a:pt x="249" y="250"/>
                </a:lnTo>
                <a:lnTo>
                  <a:pt x="249" y="250"/>
                </a:lnTo>
                <a:lnTo>
                  <a:pt x="249" y="250"/>
                </a:lnTo>
                <a:lnTo>
                  <a:pt x="203" y="281"/>
                </a:lnTo>
                <a:lnTo>
                  <a:pt x="203" y="281"/>
                </a:lnTo>
                <a:lnTo>
                  <a:pt x="195" y="281"/>
                </a:lnTo>
                <a:lnTo>
                  <a:pt x="140" y="289"/>
                </a:lnTo>
                <a:lnTo>
                  <a:pt x="140" y="289"/>
                </a:lnTo>
                <a:lnTo>
                  <a:pt x="140" y="289"/>
                </a:lnTo>
                <a:lnTo>
                  <a:pt x="86" y="281"/>
                </a:lnTo>
                <a:lnTo>
                  <a:pt x="86" y="281"/>
                </a:lnTo>
                <a:lnTo>
                  <a:pt x="86" y="281"/>
                </a:lnTo>
                <a:lnTo>
                  <a:pt x="39" y="250"/>
                </a:lnTo>
                <a:lnTo>
                  <a:pt x="39" y="250"/>
                </a:lnTo>
                <a:lnTo>
                  <a:pt x="39" y="250"/>
                </a:lnTo>
                <a:lnTo>
                  <a:pt x="8" y="203"/>
                </a:lnTo>
                <a:lnTo>
                  <a:pt x="8" y="203"/>
                </a:lnTo>
                <a:lnTo>
                  <a:pt x="8" y="195"/>
                </a:lnTo>
                <a:lnTo>
                  <a:pt x="0" y="140"/>
                </a:lnTo>
                <a:lnTo>
                  <a:pt x="0" y="140"/>
                </a:lnTo>
                <a:lnTo>
                  <a:pt x="0" y="140"/>
                </a:lnTo>
                <a:lnTo>
                  <a:pt x="8" y="86"/>
                </a:lnTo>
                <a:lnTo>
                  <a:pt x="8" y="86"/>
                </a:lnTo>
                <a:lnTo>
                  <a:pt x="8" y="86"/>
                </a:lnTo>
                <a:lnTo>
                  <a:pt x="39" y="39"/>
                </a:lnTo>
                <a:lnTo>
                  <a:pt x="39" y="39"/>
                </a:lnTo>
                <a:lnTo>
                  <a:pt x="39" y="39"/>
                </a:lnTo>
                <a:lnTo>
                  <a:pt x="86" y="8"/>
                </a:lnTo>
                <a:lnTo>
                  <a:pt x="86" y="8"/>
                </a:lnTo>
                <a:lnTo>
                  <a:pt x="86" y="8"/>
                </a:lnTo>
                <a:lnTo>
                  <a:pt x="140" y="0"/>
                </a:lnTo>
                <a:lnTo>
                  <a:pt x="140" y="0"/>
                </a:lnTo>
                <a:lnTo>
                  <a:pt x="140" y="0"/>
                </a:lnTo>
                <a:lnTo>
                  <a:pt x="195" y="8"/>
                </a:lnTo>
                <a:lnTo>
                  <a:pt x="195" y="8"/>
                </a:lnTo>
                <a:lnTo>
                  <a:pt x="203" y="8"/>
                </a:lnTo>
                <a:lnTo>
                  <a:pt x="249" y="39"/>
                </a:lnTo>
                <a:lnTo>
                  <a:pt x="249" y="39"/>
                </a:lnTo>
                <a:lnTo>
                  <a:pt x="249" y="39"/>
                </a:lnTo>
                <a:lnTo>
                  <a:pt x="281" y="86"/>
                </a:lnTo>
                <a:lnTo>
                  <a:pt x="281" y="86"/>
                </a:lnTo>
                <a:lnTo>
                  <a:pt x="281" y="86"/>
                </a:lnTo>
                <a:lnTo>
                  <a:pt x="288" y="140"/>
                </a:lnTo>
                <a:lnTo>
                  <a:pt x="281" y="140"/>
                </a:lnTo>
                <a:close/>
              </a:path>
            </a:pathLst>
          </a:cu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 dirty="0">
              <a:latin typeface="Calibri"/>
            </a:endParaRPr>
          </a:p>
        </p:txBody>
      </p:sp>
      <p:sp>
        <p:nvSpPr>
          <p:cNvPr id="92" name="Freeform 90"/>
          <p:cNvSpPr>
            <a:spLocks/>
          </p:cNvSpPr>
          <p:nvPr/>
        </p:nvSpPr>
        <p:spPr bwMode="auto">
          <a:xfrm>
            <a:off x="6705600" y="6372225"/>
            <a:ext cx="11113" cy="1588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7" y="0"/>
              </a:cxn>
              <a:cxn ang="0">
                <a:pos x="7" y="0"/>
              </a:cxn>
              <a:cxn ang="0">
                <a:pos x="7" y="0"/>
              </a:cxn>
              <a:cxn ang="0">
                <a:pos x="0" y="0"/>
              </a:cxn>
            </a:cxnLst>
            <a:rect l="0" t="0" r="r" b="b"/>
            <a:pathLst>
              <a:path w="7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7" y="0"/>
                </a:lnTo>
                <a:lnTo>
                  <a:pt x="7" y="0"/>
                </a:lnTo>
                <a:lnTo>
                  <a:pt x="7" y="0"/>
                </a:lnTo>
                <a:lnTo>
                  <a:pt x="0" y="0"/>
                </a:lnTo>
                <a:close/>
              </a:path>
            </a:pathLst>
          </a:cu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 dirty="0">
              <a:latin typeface="Calibri"/>
            </a:endParaRPr>
          </a:p>
        </p:txBody>
      </p:sp>
      <p:sp>
        <p:nvSpPr>
          <p:cNvPr id="93" name="Rectangle 91"/>
          <p:cNvSpPr>
            <a:spLocks noChangeArrowheads="1"/>
          </p:cNvSpPr>
          <p:nvPr/>
        </p:nvSpPr>
        <p:spPr bwMode="auto">
          <a:xfrm>
            <a:off x="6402388" y="6273800"/>
            <a:ext cx="24447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 b="1" dirty="0">
                <a:solidFill>
                  <a:srgbClr val="00B050"/>
                </a:solidFill>
                <a:latin typeface="Courier New" pitchFamily="49" charset="0"/>
              </a:rPr>
              <a:t>A2</a:t>
            </a:r>
            <a:endParaRPr lang="en-US" b="1" dirty="0">
              <a:solidFill>
                <a:srgbClr val="00B050"/>
              </a:solidFill>
              <a:latin typeface="Calibri"/>
            </a:endParaRPr>
          </a:p>
        </p:txBody>
      </p:sp>
      <p:sp>
        <p:nvSpPr>
          <p:cNvPr id="94" name="Freeform 92"/>
          <p:cNvSpPr>
            <a:spLocks/>
          </p:cNvSpPr>
          <p:nvPr/>
        </p:nvSpPr>
        <p:spPr bwMode="auto">
          <a:xfrm>
            <a:off x="6370638" y="4254500"/>
            <a:ext cx="12700" cy="12700"/>
          </a:xfrm>
          <a:custGeom>
            <a:avLst/>
            <a:gdLst/>
            <a:ahLst/>
            <a:cxnLst>
              <a:cxn ang="0">
                <a:pos x="8" y="8"/>
              </a:cxn>
              <a:cxn ang="0">
                <a:pos x="8" y="8"/>
              </a:cxn>
              <a:cxn ang="0">
                <a:pos x="0" y="0"/>
              </a:cxn>
              <a:cxn ang="0">
                <a:pos x="0" y="0"/>
              </a:cxn>
              <a:cxn ang="0">
                <a:pos x="8" y="8"/>
              </a:cxn>
            </a:cxnLst>
            <a:rect l="0" t="0" r="r" b="b"/>
            <a:pathLst>
              <a:path w="8" h="8">
                <a:moveTo>
                  <a:pt x="8" y="8"/>
                </a:moveTo>
                <a:lnTo>
                  <a:pt x="8" y="8"/>
                </a:lnTo>
                <a:lnTo>
                  <a:pt x="0" y="0"/>
                </a:lnTo>
                <a:lnTo>
                  <a:pt x="0" y="0"/>
                </a:lnTo>
                <a:lnTo>
                  <a:pt x="8" y="8"/>
                </a:lnTo>
                <a:close/>
              </a:path>
            </a:pathLst>
          </a:cu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 dirty="0">
              <a:latin typeface="Calibri"/>
            </a:endParaRPr>
          </a:p>
        </p:txBody>
      </p:sp>
      <p:sp>
        <p:nvSpPr>
          <p:cNvPr id="95" name="Freeform 93"/>
          <p:cNvSpPr>
            <a:spLocks/>
          </p:cNvSpPr>
          <p:nvPr/>
        </p:nvSpPr>
        <p:spPr bwMode="auto">
          <a:xfrm>
            <a:off x="6037263" y="4589463"/>
            <a:ext cx="11112" cy="11112"/>
          </a:xfrm>
          <a:custGeom>
            <a:avLst/>
            <a:gdLst/>
            <a:ahLst/>
            <a:cxnLst>
              <a:cxn ang="0">
                <a:pos x="7" y="7"/>
              </a:cxn>
              <a:cxn ang="0">
                <a:pos x="7" y="7"/>
              </a:cxn>
              <a:cxn ang="0">
                <a:pos x="0" y="0"/>
              </a:cxn>
              <a:cxn ang="0">
                <a:pos x="0" y="0"/>
              </a:cxn>
              <a:cxn ang="0">
                <a:pos x="7" y="7"/>
              </a:cxn>
            </a:cxnLst>
            <a:rect l="0" t="0" r="r" b="b"/>
            <a:pathLst>
              <a:path w="7" h="7">
                <a:moveTo>
                  <a:pt x="7" y="7"/>
                </a:moveTo>
                <a:lnTo>
                  <a:pt x="7" y="7"/>
                </a:lnTo>
                <a:lnTo>
                  <a:pt x="0" y="0"/>
                </a:lnTo>
                <a:lnTo>
                  <a:pt x="0" y="0"/>
                </a:lnTo>
                <a:lnTo>
                  <a:pt x="7" y="7"/>
                </a:lnTo>
                <a:close/>
              </a:path>
            </a:pathLst>
          </a:cu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 dirty="0">
              <a:latin typeface="Calibri"/>
            </a:endParaRPr>
          </a:p>
        </p:txBody>
      </p:sp>
      <p:sp>
        <p:nvSpPr>
          <p:cNvPr id="96" name="Freeform 94"/>
          <p:cNvSpPr>
            <a:spLocks/>
          </p:cNvSpPr>
          <p:nvPr/>
        </p:nvSpPr>
        <p:spPr bwMode="auto">
          <a:xfrm>
            <a:off x="6037263" y="4254500"/>
            <a:ext cx="346075" cy="346075"/>
          </a:xfrm>
          <a:custGeom>
            <a:avLst/>
            <a:gdLst/>
            <a:ahLst/>
            <a:cxnLst>
              <a:cxn ang="0">
                <a:pos x="218" y="8"/>
              </a:cxn>
              <a:cxn ang="0">
                <a:pos x="210" y="0"/>
              </a:cxn>
              <a:cxn ang="0">
                <a:pos x="0" y="211"/>
              </a:cxn>
              <a:cxn ang="0">
                <a:pos x="7" y="218"/>
              </a:cxn>
              <a:cxn ang="0">
                <a:pos x="218" y="8"/>
              </a:cxn>
            </a:cxnLst>
            <a:rect l="0" t="0" r="r" b="b"/>
            <a:pathLst>
              <a:path w="218" h="218">
                <a:moveTo>
                  <a:pt x="218" y="8"/>
                </a:moveTo>
                <a:lnTo>
                  <a:pt x="210" y="0"/>
                </a:lnTo>
                <a:lnTo>
                  <a:pt x="0" y="211"/>
                </a:lnTo>
                <a:lnTo>
                  <a:pt x="7" y="218"/>
                </a:lnTo>
                <a:lnTo>
                  <a:pt x="218" y="8"/>
                </a:lnTo>
                <a:close/>
              </a:path>
            </a:pathLst>
          </a:cu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 dirty="0">
              <a:latin typeface="Calibri"/>
            </a:endParaRPr>
          </a:p>
        </p:txBody>
      </p:sp>
      <p:sp>
        <p:nvSpPr>
          <p:cNvPr id="97" name="Freeform 95"/>
          <p:cNvSpPr>
            <a:spLocks/>
          </p:cNvSpPr>
          <p:nvPr/>
        </p:nvSpPr>
        <p:spPr bwMode="auto">
          <a:xfrm>
            <a:off x="6592888" y="4254500"/>
            <a:ext cx="12700" cy="12700"/>
          </a:xfrm>
          <a:custGeom>
            <a:avLst/>
            <a:gdLst/>
            <a:ahLst/>
            <a:cxnLst>
              <a:cxn ang="0">
                <a:pos x="8" y="0"/>
              </a:cxn>
              <a:cxn ang="0">
                <a:pos x="8" y="0"/>
              </a:cxn>
              <a:cxn ang="0">
                <a:pos x="0" y="8"/>
              </a:cxn>
              <a:cxn ang="0">
                <a:pos x="0" y="8"/>
              </a:cxn>
              <a:cxn ang="0">
                <a:pos x="8" y="0"/>
              </a:cxn>
            </a:cxnLst>
            <a:rect l="0" t="0" r="r" b="b"/>
            <a:pathLst>
              <a:path w="8" h="8">
                <a:moveTo>
                  <a:pt x="8" y="0"/>
                </a:moveTo>
                <a:lnTo>
                  <a:pt x="8" y="0"/>
                </a:lnTo>
                <a:lnTo>
                  <a:pt x="0" y="8"/>
                </a:lnTo>
                <a:lnTo>
                  <a:pt x="0" y="8"/>
                </a:lnTo>
                <a:lnTo>
                  <a:pt x="8" y="0"/>
                </a:lnTo>
                <a:close/>
              </a:path>
            </a:pathLst>
          </a:cu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 dirty="0">
              <a:latin typeface="Calibri"/>
            </a:endParaRPr>
          </a:p>
        </p:txBody>
      </p:sp>
      <p:sp>
        <p:nvSpPr>
          <p:cNvPr id="98" name="Freeform 96"/>
          <p:cNvSpPr>
            <a:spLocks/>
          </p:cNvSpPr>
          <p:nvPr/>
        </p:nvSpPr>
        <p:spPr bwMode="auto">
          <a:xfrm>
            <a:off x="6927850" y="4589463"/>
            <a:ext cx="12700" cy="11112"/>
          </a:xfrm>
          <a:custGeom>
            <a:avLst/>
            <a:gdLst/>
            <a:ahLst/>
            <a:cxnLst>
              <a:cxn ang="0">
                <a:pos x="8" y="0"/>
              </a:cxn>
              <a:cxn ang="0">
                <a:pos x="8" y="0"/>
              </a:cxn>
              <a:cxn ang="0">
                <a:pos x="0" y="7"/>
              </a:cxn>
              <a:cxn ang="0">
                <a:pos x="0" y="7"/>
              </a:cxn>
              <a:cxn ang="0">
                <a:pos x="8" y="0"/>
              </a:cxn>
            </a:cxnLst>
            <a:rect l="0" t="0" r="r" b="b"/>
            <a:pathLst>
              <a:path w="8" h="7">
                <a:moveTo>
                  <a:pt x="8" y="0"/>
                </a:moveTo>
                <a:lnTo>
                  <a:pt x="8" y="0"/>
                </a:lnTo>
                <a:lnTo>
                  <a:pt x="0" y="7"/>
                </a:lnTo>
                <a:lnTo>
                  <a:pt x="0" y="7"/>
                </a:lnTo>
                <a:lnTo>
                  <a:pt x="8" y="0"/>
                </a:lnTo>
                <a:close/>
              </a:path>
            </a:pathLst>
          </a:cu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 dirty="0">
              <a:latin typeface="Calibri"/>
            </a:endParaRPr>
          </a:p>
        </p:txBody>
      </p:sp>
      <p:sp>
        <p:nvSpPr>
          <p:cNvPr id="99" name="Freeform 97"/>
          <p:cNvSpPr>
            <a:spLocks/>
          </p:cNvSpPr>
          <p:nvPr/>
        </p:nvSpPr>
        <p:spPr bwMode="auto">
          <a:xfrm>
            <a:off x="6592888" y="4254500"/>
            <a:ext cx="347662" cy="346075"/>
          </a:xfrm>
          <a:custGeom>
            <a:avLst/>
            <a:gdLst/>
            <a:ahLst/>
            <a:cxnLst>
              <a:cxn ang="0">
                <a:pos x="8" y="0"/>
              </a:cxn>
              <a:cxn ang="0">
                <a:pos x="0" y="8"/>
              </a:cxn>
              <a:cxn ang="0">
                <a:pos x="211" y="218"/>
              </a:cxn>
              <a:cxn ang="0">
                <a:pos x="219" y="211"/>
              </a:cxn>
              <a:cxn ang="0">
                <a:pos x="8" y="0"/>
              </a:cxn>
            </a:cxnLst>
            <a:rect l="0" t="0" r="r" b="b"/>
            <a:pathLst>
              <a:path w="219" h="218">
                <a:moveTo>
                  <a:pt x="8" y="0"/>
                </a:moveTo>
                <a:lnTo>
                  <a:pt x="0" y="8"/>
                </a:lnTo>
                <a:lnTo>
                  <a:pt x="211" y="218"/>
                </a:lnTo>
                <a:lnTo>
                  <a:pt x="219" y="211"/>
                </a:lnTo>
                <a:lnTo>
                  <a:pt x="8" y="0"/>
                </a:lnTo>
                <a:close/>
              </a:path>
            </a:pathLst>
          </a:cu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 dirty="0">
              <a:latin typeface="Calibri"/>
            </a:endParaRPr>
          </a:p>
        </p:txBody>
      </p:sp>
      <p:sp>
        <p:nvSpPr>
          <p:cNvPr id="100" name="Freeform 98"/>
          <p:cNvSpPr>
            <a:spLocks/>
          </p:cNvSpPr>
          <p:nvPr/>
        </p:nvSpPr>
        <p:spPr bwMode="auto">
          <a:xfrm>
            <a:off x="6927850" y="5035550"/>
            <a:ext cx="12700" cy="11113"/>
          </a:xfrm>
          <a:custGeom>
            <a:avLst/>
            <a:gdLst/>
            <a:ahLst/>
            <a:cxnLst>
              <a:cxn ang="0">
                <a:pos x="8" y="7"/>
              </a:cxn>
              <a:cxn ang="0">
                <a:pos x="8" y="7"/>
              </a:cxn>
              <a:cxn ang="0">
                <a:pos x="0" y="0"/>
              </a:cxn>
              <a:cxn ang="0">
                <a:pos x="0" y="0"/>
              </a:cxn>
              <a:cxn ang="0">
                <a:pos x="8" y="7"/>
              </a:cxn>
            </a:cxnLst>
            <a:rect l="0" t="0" r="r" b="b"/>
            <a:pathLst>
              <a:path w="8" h="7">
                <a:moveTo>
                  <a:pt x="8" y="7"/>
                </a:moveTo>
                <a:lnTo>
                  <a:pt x="8" y="7"/>
                </a:lnTo>
                <a:lnTo>
                  <a:pt x="0" y="0"/>
                </a:lnTo>
                <a:lnTo>
                  <a:pt x="0" y="0"/>
                </a:lnTo>
                <a:lnTo>
                  <a:pt x="8" y="7"/>
                </a:lnTo>
                <a:close/>
              </a:path>
            </a:pathLst>
          </a:cu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 dirty="0">
              <a:latin typeface="Calibri"/>
            </a:endParaRPr>
          </a:p>
        </p:txBody>
      </p:sp>
      <p:sp>
        <p:nvSpPr>
          <p:cNvPr id="101" name="Freeform 99"/>
          <p:cNvSpPr>
            <a:spLocks/>
          </p:cNvSpPr>
          <p:nvPr/>
        </p:nvSpPr>
        <p:spPr bwMode="auto">
          <a:xfrm>
            <a:off x="6592888" y="5368925"/>
            <a:ext cx="12700" cy="12700"/>
          </a:xfrm>
          <a:custGeom>
            <a:avLst/>
            <a:gdLst/>
            <a:ahLst/>
            <a:cxnLst>
              <a:cxn ang="0">
                <a:pos x="8" y="8"/>
              </a:cxn>
              <a:cxn ang="0">
                <a:pos x="8" y="8"/>
              </a:cxn>
              <a:cxn ang="0">
                <a:pos x="0" y="0"/>
              </a:cxn>
              <a:cxn ang="0">
                <a:pos x="0" y="0"/>
              </a:cxn>
              <a:cxn ang="0">
                <a:pos x="8" y="8"/>
              </a:cxn>
            </a:cxnLst>
            <a:rect l="0" t="0" r="r" b="b"/>
            <a:pathLst>
              <a:path w="8" h="8">
                <a:moveTo>
                  <a:pt x="8" y="8"/>
                </a:moveTo>
                <a:lnTo>
                  <a:pt x="8" y="8"/>
                </a:lnTo>
                <a:lnTo>
                  <a:pt x="0" y="0"/>
                </a:lnTo>
                <a:lnTo>
                  <a:pt x="0" y="0"/>
                </a:lnTo>
                <a:lnTo>
                  <a:pt x="8" y="8"/>
                </a:lnTo>
                <a:close/>
              </a:path>
            </a:pathLst>
          </a:cu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 dirty="0">
              <a:latin typeface="Calibri"/>
            </a:endParaRPr>
          </a:p>
        </p:txBody>
      </p:sp>
      <p:sp>
        <p:nvSpPr>
          <p:cNvPr id="102" name="Freeform 100"/>
          <p:cNvSpPr>
            <a:spLocks/>
          </p:cNvSpPr>
          <p:nvPr/>
        </p:nvSpPr>
        <p:spPr bwMode="auto">
          <a:xfrm>
            <a:off x="6592888" y="5035550"/>
            <a:ext cx="347662" cy="346075"/>
          </a:xfrm>
          <a:custGeom>
            <a:avLst/>
            <a:gdLst/>
            <a:ahLst/>
            <a:cxnLst>
              <a:cxn ang="0">
                <a:pos x="219" y="7"/>
              </a:cxn>
              <a:cxn ang="0">
                <a:pos x="211" y="0"/>
              </a:cxn>
              <a:cxn ang="0">
                <a:pos x="0" y="210"/>
              </a:cxn>
              <a:cxn ang="0">
                <a:pos x="8" y="218"/>
              </a:cxn>
              <a:cxn ang="0">
                <a:pos x="219" y="7"/>
              </a:cxn>
            </a:cxnLst>
            <a:rect l="0" t="0" r="r" b="b"/>
            <a:pathLst>
              <a:path w="219" h="218">
                <a:moveTo>
                  <a:pt x="219" y="7"/>
                </a:moveTo>
                <a:lnTo>
                  <a:pt x="211" y="0"/>
                </a:lnTo>
                <a:lnTo>
                  <a:pt x="0" y="210"/>
                </a:lnTo>
                <a:lnTo>
                  <a:pt x="8" y="218"/>
                </a:lnTo>
                <a:lnTo>
                  <a:pt x="219" y="7"/>
                </a:lnTo>
                <a:close/>
              </a:path>
            </a:pathLst>
          </a:cu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 dirty="0">
              <a:latin typeface="Calibri"/>
            </a:endParaRPr>
          </a:p>
        </p:txBody>
      </p:sp>
      <p:sp>
        <p:nvSpPr>
          <p:cNvPr id="103" name="Freeform 101"/>
          <p:cNvSpPr>
            <a:spLocks/>
          </p:cNvSpPr>
          <p:nvPr/>
        </p:nvSpPr>
        <p:spPr bwMode="auto">
          <a:xfrm>
            <a:off x="6037263" y="5035550"/>
            <a:ext cx="11112" cy="11113"/>
          </a:xfrm>
          <a:custGeom>
            <a:avLst/>
            <a:gdLst/>
            <a:ahLst/>
            <a:cxnLst>
              <a:cxn ang="0">
                <a:pos x="7" y="0"/>
              </a:cxn>
              <a:cxn ang="0">
                <a:pos x="7" y="0"/>
              </a:cxn>
              <a:cxn ang="0">
                <a:pos x="0" y="7"/>
              </a:cxn>
              <a:cxn ang="0">
                <a:pos x="0" y="7"/>
              </a:cxn>
              <a:cxn ang="0">
                <a:pos x="7" y="0"/>
              </a:cxn>
            </a:cxnLst>
            <a:rect l="0" t="0" r="r" b="b"/>
            <a:pathLst>
              <a:path w="7" h="7">
                <a:moveTo>
                  <a:pt x="7" y="0"/>
                </a:moveTo>
                <a:lnTo>
                  <a:pt x="7" y="0"/>
                </a:lnTo>
                <a:lnTo>
                  <a:pt x="0" y="7"/>
                </a:lnTo>
                <a:lnTo>
                  <a:pt x="0" y="7"/>
                </a:lnTo>
                <a:lnTo>
                  <a:pt x="7" y="0"/>
                </a:lnTo>
                <a:close/>
              </a:path>
            </a:pathLst>
          </a:cu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 dirty="0">
              <a:latin typeface="Calibri"/>
            </a:endParaRPr>
          </a:p>
        </p:txBody>
      </p:sp>
      <p:sp>
        <p:nvSpPr>
          <p:cNvPr id="104" name="Freeform 102"/>
          <p:cNvSpPr>
            <a:spLocks/>
          </p:cNvSpPr>
          <p:nvPr/>
        </p:nvSpPr>
        <p:spPr bwMode="auto">
          <a:xfrm>
            <a:off x="6370638" y="5368925"/>
            <a:ext cx="12700" cy="12700"/>
          </a:xfrm>
          <a:custGeom>
            <a:avLst/>
            <a:gdLst/>
            <a:ahLst/>
            <a:cxnLst>
              <a:cxn ang="0">
                <a:pos x="8" y="0"/>
              </a:cxn>
              <a:cxn ang="0">
                <a:pos x="8" y="0"/>
              </a:cxn>
              <a:cxn ang="0">
                <a:pos x="0" y="8"/>
              </a:cxn>
              <a:cxn ang="0">
                <a:pos x="0" y="8"/>
              </a:cxn>
              <a:cxn ang="0">
                <a:pos x="8" y="0"/>
              </a:cxn>
            </a:cxnLst>
            <a:rect l="0" t="0" r="r" b="b"/>
            <a:pathLst>
              <a:path w="8" h="8">
                <a:moveTo>
                  <a:pt x="8" y="0"/>
                </a:moveTo>
                <a:lnTo>
                  <a:pt x="8" y="0"/>
                </a:lnTo>
                <a:lnTo>
                  <a:pt x="0" y="8"/>
                </a:lnTo>
                <a:lnTo>
                  <a:pt x="0" y="8"/>
                </a:lnTo>
                <a:lnTo>
                  <a:pt x="8" y="0"/>
                </a:lnTo>
                <a:close/>
              </a:path>
            </a:pathLst>
          </a:cu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 dirty="0">
              <a:latin typeface="Calibri"/>
            </a:endParaRPr>
          </a:p>
        </p:txBody>
      </p:sp>
      <p:sp>
        <p:nvSpPr>
          <p:cNvPr id="105" name="Freeform 103"/>
          <p:cNvSpPr>
            <a:spLocks/>
          </p:cNvSpPr>
          <p:nvPr/>
        </p:nvSpPr>
        <p:spPr bwMode="auto">
          <a:xfrm>
            <a:off x="6037263" y="5035550"/>
            <a:ext cx="346075" cy="346075"/>
          </a:xfrm>
          <a:custGeom>
            <a:avLst/>
            <a:gdLst/>
            <a:ahLst/>
            <a:cxnLst>
              <a:cxn ang="0">
                <a:pos x="7" y="0"/>
              </a:cxn>
              <a:cxn ang="0">
                <a:pos x="0" y="7"/>
              </a:cxn>
              <a:cxn ang="0">
                <a:pos x="210" y="218"/>
              </a:cxn>
              <a:cxn ang="0">
                <a:pos x="218" y="210"/>
              </a:cxn>
              <a:cxn ang="0">
                <a:pos x="7" y="0"/>
              </a:cxn>
            </a:cxnLst>
            <a:rect l="0" t="0" r="r" b="b"/>
            <a:pathLst>
              <a:path w="218" h="218">
                <a:moveTo>
                  <a:pt x="7" y="0"/>
                </a:moveTo>
                <a:lnTo>
                  <a:pt x="0" y="7"/>
                </a:lnTo>
                <a:lnTo>
                  <a:pt x="210" y="218"/>
                </a:lnTo>
                <a:lnTo>
                  <a:pt x="218" y="210"/>
                </a:lnTo>
                <a:lnTo>
                  <a:pt x="7" y="0"/>
                </a:lnTo>
                <a:close/>
              </a:path>
            </a:pathLst>
          </a:cu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 dirty="0">
              <a:latin typeface="Calibri"/>
            </a:endParaRPr>
          </a:p>
        </p:txBody>
      </p:sp>
      <p:sp>
        <p:nvSpPr>
          <p:cNvPr id="106" name="Rectangle 104"/>
          <p:cNvSpPr>
            <a:spLocks noChangeArrowheads="1"/>
          </p:cNvSpPr>
          <p:nvPr/>
        </p:nvSpPr>
        <p:spPr bwMode="auto">
          <a:xfrm>
            <a:off x="6481763" y="5815013"/>
            <a:ext cx="12700" cy="1587"/>
          </a:xfrm>
          <a:prstGeom prst="rect">
            <a:avLst/>
          </a:pr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dirty="0">
              <a:latin typeface="Calibri"/>
            </a:endParaRPr>
          </a:p>
        </p:txBody>
      </p:sp>
      <p:sp>
        <p:nvSpPr>
          <p:cNvPr id="107" name="Rectangle 105"/>
          <p:cNvSpPr>
            <a:spLocks noChangeArrowheads="1"/>
          </p:cNvSpPr>
          <p:nvPr/>
        </p:nvSpPr>
        <p:spPr bwMode="auto">
          <a:xfrm>
            <a:off x="6481763" y="6149975"/>
            <a:ext cx="12700" cy="1588"/>
          </a:xfrm>
          <a:prstGeom prst="rect">
            <a:avLst/>
          </a:pr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dirty="0">
              <a:latin typeface="Calibri"/>
            </a:endParaRPr>
          </a:p>
        </p:txBody>
      </p:sp>
      <p:sp>
        <p:nvSpPr>
          <p:cNvPr id="108" name="Rectangle 106"/>
          <p:cNvSpPr>
            <a:spLocks noChangeArrowheads="1"/>
          </p:cNvSpPr>
          <p:nvPr/>
        </p:nvSpPr>
        <p:spPr bwMode="auto">
          <a:xfrm>
            <a:off x="6481763" y="5815013"/>
            <a:ext cx="12700" cy="334962"/>
          </a:xfrm>
          <a:prstGeom prst="rect">
            <a:avLst/>
          </a:pr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dirty="0">
              <a:latin typeface="Calibri"/>
            </a:endParaRPr>
          </a:p>
        </p:txBody>
      </p:sp>
      <p:sp>
        <p:nvSpPr>
          <p:cNvPr id="109" name="Rectangle 107"/>
          <p:cNvSpPr>
            <a:spLocks noChangeArrowheads="1"/>
          </p:cNvSpPr>
          <p:nvPr/>
        </p:nvSpPr>
        <p:spPr bwMode="auto">
          <a:xfrm>
            <a:off x="2282825" y="4811713"/>
            <a:ext cx="369392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 dirty="0">
                <a:solidFill>
                  <a:srgbClr val="000000"/>
                </a:solidFill>
                <a:latin typeface="Courier New" pitchFamily="49" charset="0"/>
              </a:rPr>
              <a:t>= B </a:t>
            </a:r>
            <a:endParaRPr lang="en-US" dirty="0">
              <a:latin typeface="Calibri"/>
            </a:endParaRPr>
          </a:p>
        </p:txBody>
      </p:sp>
      <p:sp>
        <p:nvSpPr>
          <p:cNvPr id="110" name="Rectangle 108"/>
          <p:cNvSpPr>
            <a:spLocks noChangeArrowheads="1"/>
          </p:cNvSpPr>
          <p:nvPr/>
        </p:nvSpPr>
        <p:spPr bwMode="auto">
          <a:xfrm>
            <a:off x="4467225" y="4849813"/>
            <a:ext cx="366713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 dirty="0">
                <a:solidFill>
                  <a:srgbClr val="000000"/>
                </a:solidFill>
                <a:latin typeface="Courier New" pitchFamily="49" charset="0"/>
              </a:rPr>
              <a:t>= C</a:t>
            </a:r>
            <a:endParaRPr lang="en-US" dirty="0"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54352330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Insight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305800" cy="4830763"/>
          </a:xfrm>
        </p:spPr>
        <p:txBody>
          <a:bodyPr>
            <a:normAutofit fontScale="92500" lnSpcReduction="20000"/>
          </a:bodyPr>
          <a:lstStyle/>
          <a:p>
            <a:r>
              <a:rPr lang="en-US" dirty="0">
                <a:solidFill>
                  <a:srgbClr val="0000FF"/>
                </a:solidFill>
              </a:rPr>
              <a:t>Split a live range into smaller regions (by paying a small cost) to create an interference graph that is easier to color</a:t>
            </a:r>
          </a:p>
          <a:p>
            <a:pPr lvl="1"/>
            <a:r>
              <a:rPr lang="en-US" dirty="0">
                <a:solidFill>
                  <a:srgbClr val="FF0066"/>
                </a:solidFill>
              </a:rPr>
              <a:t>Eliminate interference in a variable’s “nearly dead” zones</a:t>
            </a:r>
            <a:r>
              <a:rPr lang="en-US" dirty="0"/>
              <a:t>.</a:t>
            </a:r>
          </a:p>
          <a:p>
            <a:pPr lvl="2"/>
            <a:r>
              <a:rPr lang="en-US" dirty="0">
                <a:solidFill>
                  <a:srgbClr val="0000FF"/>
                </a:solidFill>
              </a:rPr>
              <a:t>Cost</a:t>
            </a:r>
            <a:r>
              <a:rPr lang="en-US" dirty="0"/>
              <a:t>: Memory loads and stores </a:t>
            </a:r>
          </a:p>
          <a:p>
            <a:pPr lvl="3"/>
            <a:r>
              <a:rPr lang="en-US" dirty="0"/>
              <a:t>Load and store at boundaries of regions with no activity</a:t>
            </a:r>
          </a:p>
          <a:p>
            <a:pPr lvl="2"/>
            <a:r>
              <a:rPr lang="en-US" dirty="0">
                <a:solidFill>
                  <a:srgbClr val="0000FF"/>
                </a:solidFill>
              </a:rPr>
              <a:t># active live ranges at a program point can be &gt; # registers</a:t>
            </a:r>
            <a:br>
              <a:rPr lang="en-US" dirty="0">
                <a:solidFill>
                  <a:srgbClr val="0000FF"/>
                </a:solidFill>
              </a:rPr>
            </a:br>
            <a:endParaRPr lang="en-US" dirty="0">
              <a:solidFill>
                <a:srgbClr val="0000FF"/>
              </a:solidFill>
            </a:endParaRPr>
          </a:p>
          <a:p>
            <a:pPr lvl="1"/>
            <a:r>
              <a:rPr lang="en-US" dirty="0">
                <a:solidFill>
                  <a:srgbClr val="FF0066"/>
                </a:solidFill>
              </a:rPr>
              <a:t>Can allocate same variable to different registers</a:t>
            </a:r>
          </a:p>
          <a:p>
            <a:pPr lvl="2"/>
            <a:r>
              <a:rPr lang="en-US" dirty="0">
                <a:solidFill>
                  <a:srgbClr val="0000FF"/>
                </a:solidFill>
              </a:rPr>
              <a:t>Cost</a:t>
            </a:r>
            <a:r>
              <a:rPr lang="en-US" dirty="0"/>
              <a:t>: Register operations</a:t>
            </a:r>
          </a:p>
          <a:p>
            <a:pPr lvl="3"/>
            <a:r>
              <a:rPr lang="en-US" dirty="0"/>
              <a:t>a register copy between regions of different assignments</a:t>
            </a:r>
          </a:p>
          <a:p>
            <a:pPr lvl="2"/>
            <a:r>
              <a:rPr lang="en-US" dirty="0">
                <a:solidFill>
                  <a:srgbClr val="0000FF"/>
                </a:solidFill>
              </a:rPr>
              <a:t># active live ranges cannot be &gt; # registers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76542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549BB-AC18-487D-AEB4-B97F03F162A1}" type="slidenum">
              <a:rPr lang="en-US"/>
              <a:pPr/>
              <a:t>27</a:t>
            </a:fld>
            <a:endParaRPr lang="en-US"/>
          </a:p>
        </p:txBody>
      </p:sp>
      <p:sp>
        <p:nvSpPr>
          <p:cNvPr id="11397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Examples</a:t>
            </a:r>
          </a:p>
        </p:txBody>
      </p:sp>
      <p:sp>
        <p:nvSpPr>
          <p:cNvPr id="1139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ts val="2000"/>
              </a:spcBef>
              <a:spcAft>
                <a:spcPts val="1000"/>
              </a:spcAft>
              <a:buFontTx/>
              <a:buNone/>
            </a:pPr>
            <a:r>
              <a:rPr lang="en-US" u="sng" dirty="0"/>
              <a:t>Example 1: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sz="2400" b="1" dirty="0"/>
              <a:t>		</a:t>
            </a:r>
            <a:r>
              <a:rPr lang="en-US" sz="1800" b="1" dirty="0">
                <a:latin typeface="Courier New" pitchFamily="49" charset="0"/>
              </a:rPr>
              <a:t>FOR </a:t>
            </a:r>
            <a:r>
              <a:rPr lang="en-US" sz="1800" b="1" dirty="0" err="1">
                <a:latin typeface="Courier New" pitchFamily="49" charset="0"/>
              </a:rPr>
              <a:t>i</a:t>
            </a:r>
            <a:r>
              <a:rPr lang="en-US" sz="1800" b="1" dirty="0">
                <a:latin typeface="Courier New" pitchFamily="49" charset="0"/>
              </a:rPr>
              <a:t> = 0 TO 10</a:t>
            </a:r>
            <a:br>
              <a:rPr lang="en-US" sz="1800" b="1" dirty="0">
                <a:latin typeface="Courier New" pitchFamily="49" charset="0"/>
              </a:rPr>
            </a:br>
            <a:r>
              <a:rPr lang="en-US" sz="1800" b="1" dirty="0">
                <a:latin typeface="Courier New" pitchFamily="49" charset="0"/>
              </a:rPr>
              <a:t>	   FOR j = 0 TO 10000				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sz="1800" b="1" dirty="0">
                <a:latin typeface="Courier New" pitchFamily="49" charset="0"/>
              </a:rPr>
              <a:t>			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</a:rPr>
              <a:t>A</a:t>
            </a:r>
            <a:r>
              <a:rPr lang="en-US" sz="1800" b="1" dirty="0">
                <a:latin typeface="Courier New" pitchFamily="49" charset="0"/>
              </a:rPr>
              <a:t> = 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</a:rPr>
              <a:t>A</a:t>
            </a:r>
            <a:r>
              <a:rPr lang="en-US" sz="1800" b="1" dirty="0">
                <a:latin typeface="Courier New" pitchFamily="49" charset="0"/>
              </a:rPr>
              <a:t> + ... </a:t>
            </a:r>
            <a:br>
              <a:rPr lang="en-US" sz="1800" b="1" dirty="0">
                <a:latin typeface="Courier New" pitchFamily="49" charset="0"/>
              </a:rPr>
            </a:br>
            <a:r>
              <a:rPr lang="en-US" sz="1800" b="1" dirty="0">
                <a:latin typeface="Courier New" pitchFamily="49" charset="0"/>
              </a:rPr>
              <a:t>		</a:t>
            </a:r>
            <a:r>
              <a:rPr lang="en-US" sz="1800" b="1" i="1" dirty="0">
                <a:latin typeface="Courier New" pitchFamily="49" charset="0"/>
              </a:rPr>
              <a:t>(does not use B)</a:t>
            </a:r>
            <a:br>
              <a:rPr lang="en-US" sz="1800" b="1" dirty="0">
                <a:latin typeface="Courier New" pitchFamily="49" charset="0"/>
              </a:rPr>
            </a:br>
            <a:r>
              <a:rPr lang="en-US" sz="1800" b="1" dirty="0">
                <a:latin typeface="Courier New" pitchFamily="49" charset="0"/>
              </a:rPr>
              <a:t>	   FOR j = 0 TO 10000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sz="1800" b="1" dirty="0">
                <a:latin typeface="Courier New" pitchFamily="49" charset="0"/>
              </a:rPr>
              <a:t>			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</a:rPr>
              <a:t>B</a:t>
            </a:r>
            <a:r>
              <a:rPr lang="en-US" sz="1800" b="1" dirty="0">
                <a:latin typeface="Courier New" pitchFamily="49" charset="0"/>
              </a:rPr>
              <a:t> = 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</a:rPr>
              <a:t>B</a:t>
            </a:r>
            <a:r>
              <a:rPr lang="en-US" sz="1800" b="1" dirty="0">
                <a:latin typeface="Courier New" pitchFamily="49" charset="0"/>
              </a:rPr>
              <a:t> + ...</a:t>
            </a:r>
            <a:br>
              <a:rPr lang="en-US" sz="1800" b="1" dirty="0">
                <a:latin typeface="Courier New" pitchFamily="49" charset="0"/>
              </a:rPr>
            </a:br>
            <a:r>
              <a:rPr lang="en-US" sz="1800" b="1" dirty="0">
                <a:latin typeface="Courier New" pitchFamily="49" charset="0"/>
              </a:rPr>
              <a:t>		</a:t>
            </a:r>
            <a:r>
              <a:rPr lang="en-US" sz="1800" b="1" i="1" dirty="0">
                <a:latin typeface="Courier New" pitchFamily="49" charset="0"/>
              </a:rPr>
              <a:t>(does not use A)</a:t>
            </a:r>
          </a:p>
          <a:p>
            <a:pPr>
              <a:spcBef>
                <a:spcPct val="0"/>
              </a:spcBef>
              <a:spcAft>
                <a:spcPts val="1000"/>
              </a:spcAft>
              <a:buFontTx/>
              <a:buNone/>
            </a:pPr>
            <a:r>
              <a:rPr lang="en-US" u="sng" dirty="0"/>
              <a:t>Example 2:</a:t>
            </a:r>
          </a:p>
        </p:txBody>
      </p:sp>
      <p:grpSp>
        <p:nvGrpSpPr>
          <p:cNvPr id="2" name="Group 62"/>
          <p:cNvGrpSpPr/>
          <p:nvPr/>
        </p:nvGrpSpPr>
        <p:grpSpPr>
          <a:xfrm>
            <a:off x="1905000" y="4267200"/>
            <a:ext cx="2749550" cy="1657350"/>
            <a:chOff x="1905000" y="4267200"/>
            <a:chExt cx="2749550" cy="1657350"/>
          </a:xfrm>
        </p:grpSpPr>
        <p:sp>
          <p:nvSpPr>
            <p:cNvPr id="1139717" name="Rectangle 5"/>
            <p:cNvSpPr>
              <a:spLocks noChangeArrowheads="1"/>
            </p:cNvSpPr>
            <p:nvPr/>
          </p:nvSpPr>
          <p:spPr bwMode="auto">
            <a:xfrm>
              <a:off x="2894013" y="4305300"/>
              <a:ext cx="885825" cy="239713"/>
            </a:xfrm>
            <a:prstGeom prst="rect">
              <a:avLst/>
            </a:prstGeom>
            <a:blipFill dpi="0" rotWithShape="0">
              <a:blip r:embed="rId3" cstate="print"/>
              <a:srcRect/>
              <a:tile tx="0" ty="0" sx="100000" sy="100000" flip="none" algn="tl"/>
            </a:blip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1139718" name="Rectangle 6"/>
            <p:cNvSpPr>
              <a:spLocks noChangeArrowheads="1"/>
            </p:cNvSpPr>
            <p:nvPr/>
          </p:nvSpPr>
          <p:spPr bwMode="auto">
            <a:xfrm>
              <a:off x="2894013" y="4305300"/>
              <a:ext cx="898525" cy="12700"/>
            </a:xfrm>
            <a:prstGeom prst="rect">
              <a:avLst/>
            </a:prstGeom>
            <a:blipFill dpi="0" rotWithShape="0">
              <a:blip r:embed="rId4" cstate="print"/>
              <a:srcRect/>
              <a:tile tx="0" ty="0" sx="100000" sy="100000" flip="none" algn="tl"/>
            </a:blip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1139719" name="Rectangle 7"/>
            <p:cNvSpPr>
              <a:spLocks noChangeArrowheads="1"/>
            </p:cNvSpPr>
            <p:nvPr/>
          </p:nvSpPr>
          <p:spPr bwMode="auto">
            <a:xfrm>
              <a:off x="3779838" y="4305300"/>
              <a:ext cx="12700" cy="252413"/>
            </a:xfrm>
            <a:prstGeom prst="rect">
              <a:avLst/>
            </a:prstGeom>
            <a:blipFill dpi="0" rotWithShape="0">
              <a:blip r:embed="rId4" cstate="print"/>
              <a:srcRect/>
              <a:tile tx="0" ty="0" sx="100000" sy="100000" flip="none" algn="tl"/>
            </a:blip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1139720" name="Rectangle 8"/>
            <p:cNvSpPr>
              <a:spLocks noChangeArrowheads="1"/>
            </p:cNvSpPr>
            <p:nvPr/>
          </p:nvSpPr>
          <p:spPr bwMode="auto">
            <a:xfrm>
              <a:off x="2894013" y="4545013"/>
              <a:ext cx="885825" cy="12700"/>
            </a:xfrm>
            <a:prstGeom prst="rect">
              <a:avLst/>
            </a:prstGeom>
            <a:blipFill dpi="0" rotWithShape="0">
              <a:blip r:embed="rId4" cstate="print"/>
              <a:srcRect/>
              <a:tile tx="0" ty="0" sx="100000" sy="100000" flip="none" algn="tl"/>
            </a:blip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1139721" name="Rectangle 9"/>
            <p:cNvSpPr>
              <a:spLocks noChangeArrowheads="1"/>
            </p:cNvSpPr>
            <p:nvPr/>
          </p:nvSpPr>
          <p:spPr bwMode="auto">
            <a:xfrm>
              <a:off x="2894013" y="4305300"/>
              <a:ext cx="12700" cy="239713"/>
            </a:xfrm>
            <a:prstGeom prst="rect">
              <a:avLst/>
            </a:prstGeom>
            <a:blipFill dpi="0" rotWithShape="0">
              <a:blip r:embed="rId4" cstate="print"/>
              <a:srcRect/>
              <a:tile tx="0" ty="0" sx="100000" sy="100000" flip="none" algn="tl"/>
            </a:blip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1139722" name="Rectangle 10"/>
            <p:cNvSpPr>
              <a:spLocks noChangeArrowheads="1"/>
            </p:cNvSpPr>
            <p:nvPr/>
          </p:nvSpPr>
          <p:spPr bwMode="auto">
            <a:xfrm>
              <a:off x="3095625" y="4267200"/>
              <a:ext cx="321302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dirty="0">
                  <a:solidFill>
                    <a:srgbClr val="000000"/>
                  </a:solidFill>
                  <a:latin typeface="AvantGarde" pitchFamily="34" charset="0"/>
                </a:rPr>
                <a:t>a = </a:t>
              </a:r>
              <a:endParaRPr lang="en-US" dirty="0">
                <a:latin typeface="Calibri"/>
              </a:endParaRPr>
            </a:p>
          </p:txBody>
        </p:sp>
        <p:sp>
          <p:nvSpPr>
            <p:cNvPr id="1139723" name="Rectangle 11"/>
            <p:cNvSpPr>
              <a:spLocks noChangeArrowheads="1"/>
            </p:cNvSpPr>
            <p:nvPr/>
          </p:nvSpPr>
          <p:spPr bwMode="auto">
            <a:xfrm>
              <a:off x="1905000" y="4799013"/>
              <a:ext cx="1139825" cy="619125"/>
            </a:xfrm>
            <a:prstGeom prst="rect">
              <a:avLst/>
            </a:prstGeom>
            <a:blipFill dpi="0" rotWithShape="0">
              <a:blip r:embed="rId3" cstate="print"/>
              <a:srcRect/>
              <a:tile tx="0" ty="0" sx="100000" sy="100000" flip="none" algn="tl"/>
            </a:blip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1139724" name="Rectangle 12"/>
            <p:cNvSpPr>
              <a:spLocks noChangeArrowheads="1"/>
            </p:cNvSpPr>
            <p:nvPr/>
          </p:nvSpPr>
          <p:spPr bwMode="auto">
            <a:xfrm>
              <a:off x="1905000" y="4799013"/>
              <a:ext cx="1152525" cy="12700"/>
            </a:xfrm>
            <a:prstGeom prst="rect">
              <a:avLst/>
            </a:prstGeom>
            <a:blipFill dpi="0" rotWithShape="0">
              <a:blip r:embed="rId4" cstate="print"/>
              <a:srcRect/>
              <a:tile tx="0" ty="0" sx="100000" sy="100000" flip="none" algn="tl"/>
            </a:blip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1139725" name="Rectangle 13"/>
            <p:cNvSpPr>
              <a:spLocks noChangeArrowheads="1"/>
            </p:cNvSpPr>
            <p:nvPr/>
          </p:nvSpPr>
          <p:spPr bwMode="auto">
            <a:xfrm>
              <a:off x="3044825" y="4799013"/>
              <a:ext cx="12700" cy="631825"/>
            </a:xfrm>
            <a:prstGeom prst="rect">
              <a:avLst/>
            </a:prstGeom>
            <a:blipFill dpi="0" rotWithShape="0">
              <a:blip r:embed="rId4" cstate="print"/>
              <a:srcRect/>
              <a:tile tx="0" ty="0" sx="100000" sy="100000" flip="none" algn="tl"/>
            </a:blip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1139726" name="Rectangle 14"/>
            <p:cNvSpPr>
              <a:spLocks noChangeArrowheads="1"/>
            </p:cNvSpPr>
            <p:nvPr/>
          </p:nvSpPr>
          <p:spPr bwMode="auto">
            <a:xfrm>
              <a:off x="1905000" y="5418138"/>
              <a:ext cx="1139825" cy="12700"/>
            </a:xfrm>
            <a:prstGeom prst="rect">
              <a:avLst/>
            </a:prstGeom>
            <a:blipFill dpi="0" rotWithShape="0">
              <a:blip r:embed="rId4" cstate="print"/>
              <a:srcRect/>
              <a:tile tx="0" ty="0" sx="100000" sy="100000" flip="none" algn="tl"/>
            </a:blip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1139727" name="Rectangle 15"/>
            <p:cNvSpPr>
              <a:spLocks noChangeArrowheads="1"/>
            </p:cNvSpPr>
            <p:nvPr/>
          </p:nvSpPr>
          <p:spPr bwMode="auto">
            <a:xfrm>
              <a:off x="1905000" y="4799013"/>
              <a:ext cx="12700" cy="619125"/>
            </a:xfrm>
            <a:prstGeom prst="rect">
              <a:avLst/>
            </a:prstGeom>
            <a:blipFill dpi="0" rotWithShape="0">
              <a:blip r:embed="rId4" cstate="print"/>
              <a:srcRect/>
              <a:tile tx="0" ty="0" sx="100000" sy="100000" flip="none" algn="tl"/>
            </a:blip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1139728" name="Rectangle 16"/>
            <p:cNvSpPr>
              <a:spLocks noChangeArrowheads="1"/>
            </p:cNvSpPr>
            <p:nvPr/>
          </p:nvSpPr>
          <p:spPr bwMode="auto">
            <a:xfrm>
              <a:off x="2032000" y="4786313"/>
              <a:ext cx="321102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dirty="0">
                  <a:solidFill>
                    <a:srgbClr val="000000"/>
                  </a:solidFill>
                  <a:latin typeface="AvantGarde" pitchFamily="34" charset="0"/>
                </a:rPr>
                <a:t>b = </a:t>
              </a:r>
              <a:endParaRPr lang="en-US" dirty="0">
                <a:latin typeface="Calibri"/>
              </a:endParaRPr>
            </a:p>
          </p:txBody>
        </p:sp>
        <p:sp>
          <p:nvSpPr>
            <p:cNvPr id="1139729" name="Rectangle 17"/>
            <p:cNvSpPr>
              <a:spLocks noChangeArrowheads="1"/>
            </p:cNvSpPr>
            <p:nvPr/>
          </p:nvSpPr>
          <p:spPr bwMode="auto">
            <a:xfrm>
              <a:off x="2209800" y="5000625"/>
              <a:ext cx="699210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dirty="0">
                  <a:solidFill>
                    <a:srgbClr val="000000"/>
                  </a:solidFill>
                  <a:latin typeface="AvantGarde" pitchFamily="34" charset="0"/>
                </a:rPr>
                <a:t>= a + b</a:t>
              </a:r>
              <a:endParaRPr lang="en-US" dirty="0">
                <a:latin typeface="Calibri"/>
              </a:endParaRPr>
            </a:p>
          </p:txBody>
        </p:sp>
        <p:sp>
          <p:nvSpPr>
            <p:cNvPr id="1139730" name="Rectangle 18"/>
            <p:cNvSpPr>
              <a:spLocks noChangeArrowheads="1"/>
            </p:cNvSpPr>
            <p:nvPr/>
          </p:nvSpPr>
          <p:spPr bwMode="auto">
            <a:xfrm>
              <a:off x="2006600" y="5203825"/>
              <a:ext cx="313888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dirty="0">
                  <a:solidFill>
                    <a:srgbClr val="000000"/>
                  </a:solidFill>
                  <a:latin typeface="AvantGarde" pitchFamily="34" charset="0"/>
                </a:rPr>
                <a:t>c = </a:t>
              </a:r>
              <a:endParaRPr lang="en-US" dirty="0">
                <a:latin typeface="Calibri"/>
              </a:endParaRPr>
            </a:p>
          </p:txBody>
        </p:sp>
        <p:sp>
          <p:nvSpPr>
            <p:cNvPr id="1139731" name="Rectangle 19"/>
            <p:cNvSpPr>
              <a:spLocks noChangeArrowheads="1"/>
            </p:cNvSpPr>
            <p:nvPr/>
          </p:nvSpPr>
          <p:spPr bwMode="auto">
            <a:xfrm>
              <a:off x="2817813" y="5672138"/>
              <a:ext cx="885825" cy="239712"/>
            </a:xfrm>
            <a:prstGeom prst="rect">
              <a:avLst/>
            </a:prstGeom>
            <a:blipFill dpi="0" rotWithShape="0">
              <a:blip r:embed="rId3" cstate="print"/>
              <a:srcRect/>
              <a:tile tx="0" ty="0" sx="100000" sy="100000" flip="none" algn="tl"/>
            </a:blip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1139732" name="Rectangle 20"/>
            <p:cNvSpPr>
              <a:spLocks noChangeArrowheads="1"/>
            </p:cNvSpPr>
            <p:nvPr/>
          </p:nvSpPr>
          <p:spPr bwMode="auto">
            <a:xfrm>
              <a:off x="2817813" y="5672138"/>
              <a:ext cx="898525" cy="12700"/>
            </a:xfrm>
            <a:prstGeom prst="rect">
              <a:avLst/>
            </a:prstGeom>
            <a:blipFill dpi="0" rotWithShape="0">
              <a:blip r:embed="rId4" cstate="print"/>
              <a:srcRect/>
              <a:tile tx="0" ty="0" sx="100000" sy="100000" flip="none" algn="tl"/>
            </a:blip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1139733" name="Rectangle 21"/>
            <p:cNvSpPr>
              <a:spLocks noChangeArrowheads="1"/>
            </p:cNvSpPr>
            <p:nvPr/>
          </p:nvSpPr>
          <p:spPr bwMode="auto">
            <a:xfrm>
              <a:off x="3703638" y="5672138"/>
              <a:ext cx="12700" cy="252412"/>
            </a:xfrm>
            <a:prstGeom prst="rect">
              <a:avLst/>
            </a:prstGeom>
            <a:blipFill dpi="0" rotWithShape="0">
              <a:blip r:embed="rId4" cstate="print"/>
              <a:srcRect/>
              <a:tile tx="0" ty="0" sx="100000" sy="100000" flip="none" algn="tl"/>
            </a:blip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1139734" name="Rectangle 22"/>
            <p:cNvSpPr>
              <a:spLocks noChangeArrowheads="1"/>
            </p:cNvSpPr>
            <p:nvPr/>
          </p:nvSpPr>
          <p:spPr bwMode="auto">
            <a:xfrm>
              <a:off x="2817813" y="5911850"/>
              <a:ext cx="885825" cy="12700"/>
            </a:xfrm>
            <a:prstGeom prst="rect">
              <a:avLst/>
            </a:prstGeom>
            <a:blipFill dpi="0" rotWithShape="0">
              <a:blip r:embed="rId4" cstate="print"/>
              <a:srcRect/>
              <a:tile tx="0" ty="0" sx="100000" sy="100000" flip="none" algn="tl"/>
            </a:blip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1139735" name="Rectangle 23"/>
            <p:cNvSpPr>
              <a:spLocks noChangeArrowheads="1"/>
            </p:cNvSpPr>
            <p:nvPr/>
          </p:nvSpPr>
          <p:spPr bwMode="auto">
            <a:xfrm>
              <a:off x="2817813" y="5672138"/>
              <a:ext cx="12700" cy="239712"/>
            </a:xfrm>
            <a:prstGeom prst="rect">
              <a:avLst/>
            </a:prstGeom>
            <a:blipFill dpi="0" rotWithShape="0">
              <a:blip r:embed="rId4" cstate="print"/>
              <a:srcRect/>
              <a:tile tx="0" ty="0" sx="100000" sy="100000" flip="none" algn="tl"/>
            </a:blip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1139736" name="Rectangle 24"/>
            <p:cNvSpPr>
              <a:spLocks noChangeArrowheads="1"/>
            </p:cNvSpPr>
            <p:nvPr/>
          </p:nvSpPr>
          <p:spPr bwMode="auto">
            <a:xfrm>
              <a:off x="3019425" y="5634038"/>
              <a:ext cx="578183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dirty="0">
                  <a:solidFill>
                    <a:srgbClr val="000000"/>
                  </a:solidFill>
                  <a:latin typeface="AvantGarde" pitchFamily="34" charset="0"/>
                </a:rPr>
                <a:t>= </a:t>
              </a:r>
              <a:r>
                <a:rPr lang="en-US" sz="1600" dirty="0" err="1">
                  <a:solidFill>
                    <a:srgbClr val="000000"/>
                  </a:solidFill>
                  <a:latin typeface="AvantGarde" pitchFamily="34" charset="0"/>
                </a:rPr>
                <a:t>b+c</a:t>
              </a:r>
              <a:endParaRPr lang="en-US" dirty="0">
                <a:latin typeface="Calibri"/>
              </a:endParaRPr>
            </a:p>
          </p:txBody>
        </p:sp>
        <p:sp>
          <p:nvSpPr>
            <p:cNvPr id="1139737" name="Rectangle 25"/>
            <p:cNvSpPr>
              <a:spLocks noChangeArrowheads="1"/>
            </p:cNvSpPr>
            <p:nvPr/>
          </p:nvSpPr>
          <p:spPr bwMode="auto">
            <a:xfrm>
              <a:off x="2563813" y="4748213"/>
              <a:ext cx="12700" cy="12700"/>
            </a:xfrm>
            <a:prstGeom prst="rect">
              <a:avLst/>
            </a:prstGeom>
            <a:blipFill dpi="0" rotWithShape="0">
              <a:blip r:embed="rId4" cstate="print"/>
              <a:srcRect/>
              <a:tile tx="0" ty="0" sx="100000" sy="100000" flip="none" algn="tl"/>
            </a:blip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1139738" name="Freeform 26"/>
            <p:cNvSpPr>
              <a:spLocks/>
            </p:cNvSpPr>
            <p:nvPr/>
          </p:nvSpPr>
          <p:spPr bwMode="auto">
            <a:xfrm>
              <a:off x="2462213" y="4710113"/>
              <a:ext cx="114300" cy="76200"/>
            </a:xfrm>
            <a:custGeom>
              <a:avLst/>
              <a:gdLst/>
              <a:ahLst/>
              <a:cxnLst>
                <a:cxn ang="0">
                  <a:pos x="64" y="32"/>
                </a:cxn>
                <a:cxn ang="0">
                  <a:pos x="72" y="48"/>
                </a:cxn>
                <a:cxn ang="0">
                  <a:pos x="72" y="48"/>
                </a:cxn>
                <a:cxn ang="0">
                  <a:pos x="72" y="48"/>
                </a:cxn>
                <a:cxn ang="0">
                  <a:pos x="0" y="48"/>
                </a:cxn>
                <a:cxn ang="0">
                  <a:pos x="0" y="40"/>
                </a:cxn>
                <a:cxn ang="0">
                  <a:pos x="0" y="40"/>
                </a:cxn>
                <a:cxn ang="0">
                  <a:pos x="64" y="0"/>
                </a:cxn>
                <a:cxn ang="0">
                  <a:pos x="64" y="0"/>
                </a:cxn>
                <a:cxn ang="0">
                  <a:pos x="64" y="8"/>
                </a:cxn>
                <a:cxn ang="0">
                  <a:pos x="64" y="8"/>
                </a:cxn>
                <a:cxn ang="0">
                  <a:pos x="0" y="48"/>
                </a:cxn>
                <a:cxn ang="0">
                  <a:pos x="0" y="40"/>
                </a:cxn>
                <a:cxn ang="0">
                  <a:pos x="0" y="40"/>
                </a:cxn>
                <a:cxn ang="0">
                  <a:pos x="72" y="40"/>
                </a:cxn>
                <a:cxn ang="0">
                  <a:pos x="72" y="48"/>
                </a:cxn>
                <a:cxn ang="0">
                  <a:pos x="64" y="48"/>
                </a:cxn>
                <a:cxn ang="0">
                  <a:pos x="56" y="32"/>
                </a:cxn>
                <a:cxn ang="0">
                  <a:pos x="64" y="32"/>
                </a:cxn>
              </a:cxnLst>
              <a:rect l="0" t="0" r="r" b="b"/>
              <a:pathLst>
                <a:path w="72" h="48">
                  <a:moveTo>
                    <a:pt x="64" y="32"/>
                  </a:moveTo>
                  <a:lnTo>
                    <a:pt x="72" y="48"/>
                  </a:lnTo>
                  <a:lnTo>
                    <a:pt x="72" y="48"/>
                  </a:lnTo>
                  <a:lnTo>
                    <a:pt x="72" y="48"/>
                  </a:lnTo>
                  <a:lnTo>
                    <a:pt x="0" y="48"/>
                  </a:lnTo>
                  <a:lnTo>
                    <a:pt x="0" y="40"/>
                  </a:lnTo>
                  <a:lnTo>
                    <a:pt x="0" y="40"/>
                  </a:lnTo>
                  <a:lnTo>
                    <a:pt x="64" y="0"/>
                  </a:lnTo>
                  <a:lnTo>
                    <a:pt x="64" y="0"/>
                  </a:lnTo>
                  <a:lnTo>
                    <a:pt x="64" y="8"/>
                  </a:lnTo>
                  <a:lnTo>
                    <a:pt x="64" y="8"/>
                  </a:lnTo>
                  <a:lnTo>
                    <a:pt x="0" y="48"/>
                  </a:lnTo>
                  <a:lnTo>
                    <a:pt x="0" y="40"/>
                  </a:lnTo>
                  <a:lnTo>
                    <a:pt x="0" y="40"/>
                  </a:lnTo>
                  <a:lnTo>
                    <a:pt x="72" y="40"/>
                  </a:lnTo>
                  <a:lnTo>
                    <a:pt x="72" y="48"/>
                  </a:lnTo>
                  <a:lnTo>
                    <a:pt x="64" y="48"/>
                  </a:lnTo>
                  <a:lnTo>
                    <a:pt x="56" y="32"/>
                  </a:lnTo>
                  <a:lnTo>
                    <a:pt x="64" y="32"/>
                  </a:lnTo>
                  <a:close/>
                </a:path>
              </a:pathLst>
            </a:custGeom>
            <a:blipFill dpi="0" rotWithShape="0">
              <a:blip r:embed="rId4" cstate="print"/>
              <a:srcRect/>
              <a:tile tx="0" ty="0" sx="100000" sy="100000" flip="none" algn="tl"/>
            </a:blip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1139739" name="Freeform 27"/>
            <p:cNvSpPr>
              <a:spLocks/>
            </p:cNvSpPr>
            <p:nvPr/>
          </p:nvSpPr>
          <p:spPr bwMode="auto">
            <a:xfrm>
              <a:off x="2551113" y="4722813"/>
              <a:ext cx="12700" cy="38100"/>
            </a:xfrm>
            <a:custGeom>
              <a:avLst/>
              <a:gdLst/>
              <a:ahLst/>
              <a:cxnLst>
                <a:cxn ang="0">
                  <a:pos x="8" y="0"/>
                </a:cxn>
                <a:cxn ang="0">
                  <a:pos x="8" y="24"/>
                </a:cxn>
                <a:cxn ang="0">
                  <a:pos x="0" y="24"/>
                </a:cxn>
                <a:cxn ang="0">
                  <a:pos x="0" y="24"/>
                </a:cxn>
                <a:cxn ang="0">
                  <a:pos x="0" y="24"/>
                </a:cxn>
                <a:cxn ang="0">
                  <a:pos x="0" y="0"/>
                </a:cxn>
                <a:cxn ang="0">
                  <a:pos x="8" y="0"/>
                </a:cxn>
              </a:cxnLst>
              <a:rect l="0" t="0" r="r" b="b"/>
              <a:pathLst>
                <a:path w="8" h="24">
                  <a:moveTo>
                    <a:pt x="8" y="0"/>
                  </a:moveTo>
                  <a:lnTo>
                    <a:pt x="8" y="24"/>
                  </a:lnTo>
                  <a:lnTo>
                    <a:pt x="0" y="24"/>
                  </a:lnTo>
                  <a:lnTo>
                    <a:pt x="0" y="24"/>
                  </a:lnTo>
                  <a:lnTo>
                    <a:pt x="0" y="24"/>
                  </a:lnTo>
                  <a:lnTo>
                    <a:pt x="0" y="0"/>
                  </a:lnTo>
                  <a:lnTo>
                    <a:pt x="8" y="0"/>
                  </a:lnTo>
                  <a:close/>
                </a:path>
              </a:pathLst>
            </a:custGeom>
            <a:blipFill dpi="0" rotWithShape="0">
              <a:blip r:embed="rId4" cstate="print"/>
              <a:srcRect/>
              <a:tile tx="0" ty="0" sx="100000" sy="100000" flip="none" algn="tl"/>
            </a:blip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1139740" name="Freeform 28"/>
            <p:cNvSpPr>
              <a:spLocks/>
            </p:cNvSpPr>
            <p:nvPr/>
          </p:nvSpPr>
          <p:spPr bwMode="auto">
            <a:xfrm>
              <a:off x="2462213" y="4722813"/>
              <a:ext cx="114300" cy="63500"/>
            </a:xfrm>
            <a:custGeom>
              <a:avLst/>
              <a:gdLst/>
              <a:ahLst/>
              <a:cxnLst>
                <a:cxn ang="0">
                  <a:pos x="64" y="24"/>
                </a:cxn>
                <a:cxn ang="0">
                  <a:pos x="72" y="40"/>
                </a:cxn>
                <a:cxn ang="0">
                  <a:pos x="0" y="40"/>
                </a:cxn>
                <a:cxn ang="0">
                  <a:pos x="64" y="0"/>
                </a:cxn>
                <a:cxn ang="0">
                  <a:pos x="64" y="24"/>
                </a:cxn>
              </a:cxnLst>
              <a:rect l="0" t="0" r="r" b="b"/>
              <a:pathLst>
                <a:path w="72" h="40">
                  <a:moveTo>
                    <a:pt x="64" y="24"/>
                  </a:moveTo>
                  <a:lnTo>
                    <a:pt x="72" y="40"/>
                  </a:lnTo>
                  <a:lnTo>
                    <a:pt x="0" y="40"/>
                  </a:lnTo>
                  <a:lnTo>
                    <a:pt x="64" y="0"/>
                  </a:lnTo>
                  <a:lnTo>
                    <a:pt x="64" y="24"/>
                  </a:lnTo>
                  <a:close/>
                </a:path>
              </a:pathLst>
            </a:custGeom>
            <a:blipFill dpi="0" rotWithShape="0">
              <a:blip r:embed="rId4" cstate="print"/>
              <a:srcRect/>
              <a:tile tx="0" ty="0" sx="100000" sy="100000" flip="none" algn="tl"/>
            </a:blip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1139741" name="Rectangle 29"/>
            <p:cNvSpPr>
              <a:spLocks noChangeArrowheads="1"/>
            </p:cNvSpPr>
            <p:nvPr/>
          </p:nvSpPr>
          <p:spPr bwMode="auto">
            <a:xfrm>
              <a:off x="3286125" y="4545013"/>
              <a:ext cx="1588" cy="12700"/>
            </a:xfrm>
            <a:prstGeom prst="rect">
              <a:avLst/>
            </a:prstGeom>
            <a:blipFill dpi="0" rotWithShape="0">
              <a:blip r:embed="rId4" cstate="print"/>
              <a:srcRect/>
              <a:tile tx="0" ty="0" sx="100000" sy="100000" flip="none" algn="tl"/>
            </a:blip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1139742" name="Rectangle 30"/>
            <p:cNvSpPr>
              <a:spLocks noChangeArrowheads="1"/>
            </p:cNvSpPr>
            <p:nvPr/>
          </p:nvSpPr>
          <p:spPr bwMode="auto">
            <a:xfrm>
              <a:off x="2576513" y="4760913"/>
              <a:ext cx="1587" cy="12700"/>
            </a:xfrm>
            <a:prstGeom prst="rect">
              <a:avLst/>
            </a:prstGeom>
            <a:blipFill dpi="0" rotWithShape="0">
              <a:blip r:embed="rId4" cstate="print"/>
              <a:srcRect/>
              <a:tile tx="0" ty="0" sx="100000" sy="100000" flip="none" algn="tl"/>
            </a:blip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1139743" name="Freeform 31"/>
            <p:cNvSpPr>
              <a:spLocks/>
            </p:cNvSpPr>
            <p:nvPr/>
          </p:nvSpPr>
          <p:spPr bwMode="auto">
            <a:xfrm>
              <a:off x="2576513" y="4545013"/>
              <a:ext cx="709612" cy="228600"/>
            </a:xfrm>
            <a:custGeom>
              <a:avLst/>
              <a:gdLst/>
              <a:ahLst/>
              <a:cxnLst>
                <a:cxn ang="0">
                  <a:pos x="447" y="8"/>
                </a:cxn>
                <a:cxn ang="0">
                  <a:pos x="447" y="0"/>
                </a:cxn>
                <a:cxn ang="0">
                  <a:pos x="0" y="136"/>
                </a:cxn>
                <a:cxn ang="0">
                  <a:pos x="0" y="144"/>
                </a:cxn>
                <a:cxn ang="0">
                  <a:pos x="447" y="8"/>
                </a:cxn>
              </a:cxnLst>
              <a:rect l="0" t="0" r="r" b="b"/>
              <a:pathLst>
                <a:path w="447" h="144">
                  <a:moveTo>
                    <a:pt x="447" y="8"/>
                  </a:moveTo>
                  <a:lnTo>
                    <a:pt x="447" y="0"/>
                  </a:lnTo>
                  <a:lnTo>
                    <a:pt x="0" y="136"/>
                  </a:lnTo>
                  <a:lnTo>
                    <a:pt x="0" y="144"/>
                  </a:lnTo>
                  <a:lnTo>
                    <a:pt x="447" y="8"/>
                  </a:lnTo>
                  <a:close/>
                </a:path>
              </a:pathLst>
            </a:custGeom>
            <a:blipFill dpi="0" rotWithShape="0">
              <a:blip r:embed="rId4" cstate="print"/>
              <a:srcRect/>
              <a:tile tx="0" ty="0" sx="100000" sy="100000" flip="none" algn="tl"/>
            </a:blip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1139744" name="Rectangle 32"/>
            <p:cNvSpPr>
              <a:spLocks noChangeArrowheads="1"/>
            </p:cNvSpPr>
            <p:nvPr/>
          </p:nvSpPr>
          <p:spPr bwMode="auto">
            <a:xfrm>
              <a:off x="3362325" y="5634038"/>
              <a:ext cx="12700" cy="12700"/>
            </a:xfrm>
            <a:prstGeom prst="rect">
              <a:avLst/>
            </a:prstGeom>
            <a:blipFill dpi="0" rotWithShape="0">
              <a:blip r:embed="rId4" cstate="print"/>
              <a:srcRect/>
              <a:tile tx="0" ty="0" sx="100000" sy="100000" flip="none" algn="tl"/>
            </a:blip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1139745" name="Freeform 33"/>
            <p:cNvSpPr>
              <a:spLocks/>
            </p:cNvSpPr>
            <p:nvPr/>
          </p:nvSpPr>
          <p:spPr bwMode="auto">
            <a:xfrm>
              <a:off x="3260725" y="5595938"/>
              <a:ext cx="114300" cy="76200"/>
            </a:xfrm>
            <a:custGeom>
              <a:avLst/>
              <a:gdLst/>
              <a:ahLst/>
              <a:cxnLst>
                <a:cxn ang="0">
                  <a:pos x="64" y="32"/>
                </a:cxn>
                <a:cxn ang="0">
                  <a:pos x="72" y="48"/>
                </a:cxn>
                <a:cxn ang="0">
                  <a:pos x="72" y="48"/>
                </a:cxn>
                <a:cxn ang="0">
                  <a:pos x="72" y="48"/>
                </a:cxn>
                <a:cxn ang="0">
                  <a:pos x="0" y="48"/>
                </a:cxn>
                <a:cxn ang="0">
                  <a:pos x="0" y="40"/>
                </a:cxn>
                <a:cxn ang="0">
                  <a:pos x="0" y="40"/>
                </a:cxn>
                <a:cxn ang="0">
                  <a:pos x="64" y="0"/>
                </a:cxn>
                <a:cxn ang="0">
                  <a:pos x="64" y="0"/>
                </a:cxn>
                <a:cxn ang="0">
                  <a:pos x="64" y="8"/>
                </a:cxn>
                <a:cxn ang="0">
                  <a:pos x="64" y="8"/>
                </a:cxn>
                <a:cxn ang="0">
                  <a:pos x="0" y="48"/>
                </a:cxn>
                <a:cxn ang="0">
                  <a:pos x="0" y="40"/>
                </a:cxn>
                <a:cxn ang="0">
                  <a:pos x="0" y="40"/>
                </a:cxn>
                <a:cxn ang="0">
                  <a:pos x="72" y="40"/>
                </a:cxn>
                <a:cxn ang="0">
                  <a:pos x="72" y="48"/>
                </a:cxn>
                <a:cxn ang="0">
                  <a:pos x="64" y="48"/>
                </a:cxn>
                <a:cxn ang="0">
                  <a:pos x="56" y="32"/>
                </a:cxn>
                <a:cxn ang="0">
                  <a:pos x="64" y="32"/>
                </a:cxn>
              </a:cxnLst>
              <a:rect l="0" t="0" r="r" b="b"/>
              <a:pathLst>
                <a:path w="72" h="48">
                  <a:moveTo>
                    <a:pt x="64" y="32"/>
                  </a:moveTo>
                  <a:lnTo>
                    <a:pt x="72" y="48"/>
                  </a:lnTo>
                  <a:lnTo>
                    <a:pt x="72" y="48"/>
                  </a:lnTo>
                  <a:lnTo>
                    <a:pt x="72" y="48"/>
                  </a:lnTo>
                  <a:lnTo>
                    <a:pt x="0" y="48"/>
                  </a:lnTo>
                  <a:lnTo>
                    <a:pt x="0" y="40"/>
                  </a:lnTo>
                  <a:lnTo>
                    <a:pt x="0" y="40"/>
                  </a:lnTo>
                  <a:lnTo>
                    <a:pt x="64" y="0"/>
                  </a:lnTo>
                  <a:lnTo>
                    <a:pt x="64" y="0"/>
                  </a:lnTo>
                  <a:lnTo>
                    <a:pt x="64" y="8"/>
                  </a:lnTo>
                  <a:lnTo>
                    <a:pt x="64" y="8"/>
                  </a:lnTo>
                  <a:lnTo>
                    <a:pt x="0" y="48"/>
                  </a:lnTo>
                  <a:lnTo>
                    <a:pt x="0" y="40"/>
                  </a:lnTo>
                  <a:lnTo>
                    <a:pt x="0" y="40"/>
                  </a:lnTo>
                  <a:lnTo>
                    <a:pt x="72" y="40"/>
                  </a:lnTo>
                  <a:lnTo>
                    <a:pt x="72" y="48"/>
                  </a:lnTo>
                  <a:lnTo>
                    <a:pt x="64" y="48"/>
                  </a:lnTo>
                  <a:lnTo>
                    <a:pt x="56" y="32"/>
                  </a:lnTo>
                  <a:lnTo>
                    <a:pt x="64" y="32"/>
                  </a:lnTo>
                  <a:close/>
                </a:path>
              </a:pathLst>
            </a:custGeom>
            <a:blipFill dpi="0" rotWithShape="0">
              <a:blip r:embed="rId4" cstate="print"/>
              <a:srcRect/>
              <a:tile tx="0" ty="0" sx="100000" sy="100000" flip="none" algn="tl"/>
            </a:blip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1139746" name="Freeform 34"/>
            <p:cNvSpPr>
              <a:spLocks/>
            </p:cNvSpPr>
            <p:nvPr/>
          </p:nvSpPr>
          <p:spPr bwMode="auto">
            <a:xfrm>
              <a:off x="3349625" y="5608638"/>
              <a:ext cx="12700" cy="38100"/>
            </a:xfrm>
            <a:custGeom>
              <a:avLst/>
              <a:gdLst/>
              <a:ahLst/>
              <a:cxnLst>
                <a:cxn ang="0">
                  <a:pos x="8" y="0"/>
                </a:cxn>
                <a:cxn ang="0">
                  <a:pos x="8" y="24"/>
                </a:cxn>
                <a:cxn ang="0">
                  <a:pos x="0" y="24"/>
                </a:cxn>
                <a:cxn ang="0">
                  <a:pos x="0" y="24"/>
                </a:cxn>
                <a:cxn ang="0">
                  <a:pos x="0" y="24"/>
                </a:cxn>
                <a:cxn ang="0">
                  <a:pos x="0" y="0"/>
                </a:cxn>
                <a:cxn ang="0">
                  <a:pos x="8" y="0"/>
                </a:cxn>
              </a:cxnLst>
              <a:rect l="0" t="0" r="r" b="b"/>
              <a:pathLst>
                <a:path w="8" h="24">
                  <a:moveTo>
                    <a:pt x="8" y="0"/>
                  </a:moveTo>
                  <a:lnTo>
                    <a:pt x="8" y="24"/>
                  </a:lnTo>
                  <a:lnTo>
                    <a:pt x="0" y="24"/>
                  </a:lnTo>
                  <a:lnTo>
                    <a:pt x="0" y="24"/>
                  </a:lnTo>
                  <a:lnTo>
                    <a:pt x="0" y="24"/>
                  </a:lnTo>
                  <a:lnTo>
                    <a:pt x="0" y="0"/>
                  </a:lnTo>
                  <a:lnTo>
                    <a:pt x="8" y="0"/>
                  </a:lnTo>
                  <a:close/>
                </a:path>
              </a:pathLst>
            </a:custGeom>
            <a:blipFill dpi="0" rotWithShape="0">
              <a:blip r:embed="rId4" cstate="print"/>
              <a:srcRect/>
              <a:tile tx="0" ty="0" sx="100000" sy="100000" flip="none" algn="tl"/>
            </a:blip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1139747" name="Freeform 35"/>
            <p:cNvSpPr>
              <a:spLocks/>
            </p:cNvSpPr>
            <p:nvPr/>
          </p:nvSpPr>
          <p:spPr bwMode="auto">
            <a:xfrm>
              <a:off x="3260725" y="5608638"/>
              <a:ext cx="114300" cy="63500"/>
            </a:xfrm>
            <a:custGeom>
              <a:avLst/>
              <a:gdLst/>
              <a:ahLst/>
              <a:cxnLst>
                <a:cxn ang="0">
                  <a:pos x="64" y="24"/>
                </a:cxn>
                <a:cxn ang="0">
                  <a:pos x="72" y="40"/>
                </a:cxn>
                <a:cxn ang="0">
                  <a:pos x="0" y="40"/>
                </a:cxn>
                <a:cxn ang="0">
                  <a:pos x="64" y="0"/>
                </a:cxn>
                <a:cxn ang="0">
                  <a:pos x="64" y="24"/>
                </a:cxn>
              </a:cxnLst>
              <a:rect l="0" t="0" r="r" b="b"/>
              <a:pathLst>
                <a:path w="72" h="40">
                  <a:moveTo>
                    <a:pt x="64" y="24"/>
                  </a:moveTo>
                  <a:lnTo>
                    <a:pt x="72" y="40"/>
                  </a:lnTo>
                  <a:lnTo>
                    <a:pt x="0" y="40"/>
                  </a:lnTo>
                  <a:lnTo>
                    <a:pt x="64" y="0"/>
                  </a:lnTo>
                  <a:lnTo>
                    <a:pt x="64" y="24"/>
                  </a:lnTo>
                  <a:close/>
                </a:path>
              </a:pathLst>
            </a:custGeom>
            <a:blipFill dpi="0" rotWithShape="0">
              <a:blip r:embed="rId4" cstate="print"/>
              <a:srcRect/>
              <a:tile tx="0" ty="0" sx="100000" sy="100000" flip="none" algn="tl"/>
            </a:blip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1139748" name="Rectangle 36"/>
            <p:cNvSpPr>
              <a:spLocks noChangeArrowheads="1"/>
            </p:cNvSpPr>
            <p:nvPr/>
          </p:nvSpPr>
          <p:spPr bwMode="auto">
            <a:xfrm>
              <a:off x="4084638" y="5430838"/>
              <a:ext cx="1587" cy="12700"/>
            </a:xfrm>
            <a:prstGeom prst="rect">
              <a:avLst/>
            </a:prstGeom>
            <a:blipFill dpi="0" rotWithShape="0">
              <a:blip r:embed="rId4" cstate="print"/>
              <a:srcRect/>
              <a:tile tx="0" ty="0" sx="100000" sy="100000" flip="none" algn="tl"/>
            </a:blip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1139749" name="Rectangle 37"/>
            <p:cNvSpPr>
              <a:spLocks noChangeArrowheads="1"/>
            </p:cNvSpPr>
            <p:nvPr/>
          </p:nvSpPr>
          <p:spPr bwMode="auto">
            <a:xfrm>
              <a:off x="3375025" y="5646738"/>
              <a:ext cx="1588" cy="12700"/>
            </a:xfrm>
            <a:prstGeom prst="rect">
              <a:avLst/>
            </a:prstGeom>
            <a:blipFill dpi="0" rotWithShape="0">
              <a:blip r:embed="rId4" cstate="print"/>
              <a:srcRect/>
              <a:tile tx="0" ty="0" sx="100000" sy="100000" flip="none" algn="tl"/>
            </a:blip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1139750" name="Freeform 38"/>
            <p:cNvSpPr>
              <a:spLocks/>
            </p:cNvSpPr>
            <p:nvPr/>
          </p:nvSpPr>
          <p:spPr bwMode="auto">
            <a:xfrm>
              <a:off x="3375025" y="5430838"/>
              <a:ext cx="709613" cy="228600"/>
            </a:xfrm>
            <a:custGeom>
              <a:avLst/>
              <a:gdLst/>
              <a:ahLst/>
              <a:cxnLst>
                <a:cxn ang="0">
                  <a:pos x="447" y="8"/>
                </a:cxn>
                <a:cxn ang="0">
                  <a:pos x="447" y="0"/>
                </a:cxn>
                <a:cxn ang="0">
                  <a:pos x="0" y="136"/>
                </a:cxn>
                <a:cxn ang="0">
                  <a:pos x="0" y="144"/>
                </a:cxn>
                <a:cxn ang="0">
                  <a:pos x="447" y="8"/>
                </a:cxn>
              </a:cxnLst>
              <a:rect l="0" t="0" r="r" b="b"/>
              <a:pathLst>
                <a:path w="447" h="144">
                  <a:moveTo>
                    <a:pt x="447" y="8"/>
                  </a:moveTo>
                  <a:lnTo>
                    <a:pt x="447" y="0"/>
                  </a:lnTo>
                  <a:lnTo>
                    <a:pt x="0" y="136"/>
                  </a:lnTo>
                  <a:lnTo>
                    <a:pt x="0" y="144"/>
                  </a:lnTo>
                  <a:lnTo>
                    <a:pt x="447" y="8"/>
                  </a:lnTo>
                  <a:close/>
                </a:path>
              </a:pathLst>
            </a:custGeom>
            <a:blipFill dpi="0" rotWithShape="0">
              <a:blip r:embed="rId4" cstate="print"/>
              <a:srcRect/>
              <a:tile tx="0" ty="0" sx="100000" sy="100000" flip="none" algn="tl"/>
            </a:blip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1139751" name="Rectangle 39"/>
            <p:cNvSpPr>
              <a:spLocks noChangeArrowheads="1"/>
            </p:cNvSpPr>
            <p:nvPr/>
          </p:nvSpPr>
          <p:spPr bwMode="auto">
            <a:xfrm>
              <a:off x="3983038" y="4773613"/>
              <a:ext cx="12700" cy="12700"/>
            </a:xfrm>
            <a:prstGeom prst="rect">
              <a:avLst/>
            </a:prstGeom>
            <a:blipFill dpi="0" rotWithShape="0">
              <a:blip r:embed="rId4" cstate="print"/>
              <a:srcRect/>
              <a:tile tx="0" ty="0" sx="100000" sy="100000" flip="none" algn="tl"/>
            </a:blip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1139752" name="Freeform 40"/>
            <p:cNvSpPr>
              <a:spLocks/>
            </p:cNvSpPr>
            <p:nvPr/>
          </p:nvSpPr>
          <p:spPr bwMode="auto">
            <a:xfrm>
              <a:off x="3983038" y="4735513"/>
              <a:ext cx="152400" cy="76200"/>
            </a:xfrm>
            <a:custGeom>
              <a:avLst/>
              <a:gdLst/>
              <a:ahLst/>
              <a:cxnLst>
                <a:cxn ang="0">
                  <a:pos x="8" y="24"/>
                </a:cxn>
                <a:cxn ang="0">
                  <a:pos x="8" y="0"/>
                </a:cxn>
                <a:cxn ang="0">
                  <a:pos x="8" y="0"/>
                </a:cxn>
                <a:cxn ang="0">
                  <a:pos x="8" y="0"/>
                </a:cxn>
                <a:cxn ang="0">
                  <a:pos x="72" y="40"/>
                </a:cxn>
                <a:cxn ang="0">
                  <a:pos x="96" y="48"/>
                </a:cxn>
                <a:cxn ang="0">
                  <a:pos x="72" y="48"/>
                </a:cxn>
                <a:cxn ang="0">
                  <a:pos x="0" y="48"/>
                </a:cxn>
                <a:cxn ang="0">
                  <a:pos x="0" y="48"/>
                </a:cxn>
                <a:cxn ang="0">
                  <a:pos x="0" y="40"/>
                </a:cxn>
                <a:cxn ang="0">
                  <a:pos x="0" y="40"/>
                </a:cxn>
                <a:cxn ang="0">
                  <a:pos x="72" y="40"/>
                </a:cxn>
                <a:cxn ang="0">
                  <a:pos x="72" y="48"/>
                </a:cxn>
                <a:cxn ang="0">
                  <a:pos x="72" y="48"/>
                </a:cxn>
                <a:cxn ang="0">
                  <a:pos x="8" y="8"/>
                </a:cxn>
                <a:cxn ang="0">
                  <a:pos x="8" y="0"/>
                </a:cxn>
                <a:cxn ang="0">
                  <a:pos x="16" y="0"/>
                </a:cxn>
                <a:cxn ang="0">
                  <a:pos x="16" y="24"/>
                </a:cxn>
                <a:cxn ang="0">
                  <a:pos x="8" y="24"/>
                </a:cxn>
              </a:cxnLst>
              <a:rect l="0" t="0" r="r" b="b"/>
              <a:pathLst>
                <a:path w="96" h="48">
                  <a:moveTo>
                    <a:pt x="8" y="24"/>
                  </a:moveTo>
                  <a:lnTo>
                    <a:pt x="8" y="0"/>
                  </a:lnTo>
                  <a:lnTo>
                    <a:pt x="8" y="0"/>
                  </a:lnTo>
                  <a:lnTo>
                    <a:pt x="8" y="0"/>
                  </a:lnTo>
                  <a:lnTo>
                    <a:pt x="72" y="40"/>
                  </a:lnTo>
                  <a:lnTo>
                    <a:pt x="96" y="48"/>
                  </a:lnTo>
                  <a:lnTo>
                    <a:pt x="72" y="48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0" y="40"/>
                  </a:lnTo>
                  <a:lnTo>
                    <a:pt x="0" y="40"/>
                  </a:lnTo>
                  <a:lnTo>
                    <a:pt x="72" y="40"/>
                  </a:lnTo>
                  <a:lnTo>
                    <a:pt x="72" y="48"/>
                  </a:lnTo>
                  <a:lnTo>
                    <a:pt x="72" y="48"/>
                  </a:lnTo>
                  <a:lnTo>
                    <a:pt x="8" y="8"/>
                  </a:lnTo>
                  <a:lnTo>
                    <a:pt x="8" y="0"/>
                  </a:lnTo>
                  <a:lnTo>
                    <a:pt x="16" y="0"/>
                  </a:lnTo>
                  <a:lnTo>
                    <a:pt x="16" y="24"/>
                  </a:lnTo>
                  <a:lnTo>
                    <a:pt x="8" y="24"/>
                  </a:lnTo>
                  <a:close/>
                </a:path>
              </a:pathLst>
            </a:custGeom>
            <a:blipFill dpi="0" rotWithShape="0">
              <a:blip r:embed="rId4" cstate="print"/>
              <a:srcRect/>
              <a:tile tx="0" ty="0" sx="100000" sy="100000" flip="none" algn="tl"/>
            </a:blip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1139753" name="Freeform 41"/>
            <p:cNvSpPr>
              <a:spLocks/>
            </p:cNvSpPr>
            <p:nvPr/>
          </p:nvSpPr>
          <p:spPr bwMode="auto">
            <a:xfrm>
              <a:off x="3983038" y="4773613"/>
              <a:ext cx="25400" cy="25400"/>
            </a:xfrm>
            <a:custGeom>
              <a:avLst/>
              <a:gdLst/>
              <a:ahLst/>
              <a:cxnLst>
                <a:cxn ang="0">
                  <a:pos x="0" y="16"/>
                </a:cxn>
                <a:cxn ang="0">
                  <a:pos x="8" y="0"/>
                </a:cxn>
                <a:cxn ang="0">
                  <a:pos x="16" y="0"/>
                </a:cxn>
                <a:cxn ang="0">
                  <a:pos x="16" y="0"/>
                </a:cxn>
                <a:cxn ang="0">
                  <a:pos x="16" y="0"/>
                </a:cxn>
                <a:cxn ang="0">
                  <a:pos x="8" y="16"/>
                </a:cxn>
                <a:cxn ang="0">
                  <a:pos x="0" y="16"/>
                </a:cxn>
              </a:cxnLst>
              <a:rect l="0" t="0" r="r" b="b"/>
              <a:pathLst>
                <a:path w="16" h="16">
                  <a:moveTo>
                    <a:pt x="0" y="16"/>
                  </a:moveTo>
                  <a:lnTo>
                    <a:pt x="8" y="0"/>
                  </a:lnTo>
                  <a:lnTo>
                    <a:pt x="16" y="0"/>
                  </a:lnTo>
                  <a:lnTo>
                    <a:pt x="16" y="0"/>
                  </a:lnTo>
                  <a:lnTo>
                    <a:pt x="16" y="0"/>
                  </a:lnTo>
                  <a:lnTo>
                    <a:pt x="8" y="16"/>
                  </a:lnTo>
                  <a:lnTo>
                    <a:pt x="0" y="16"/>
                  </a:lnTo>
                  <a:close/>
                </a:path>
              </a:pathLst>
            </a:custGeom>
            <a:blipFill dpi="0" rotWithShape="0">
              <a:blip r:embed="rId4" cstate="print"/>
              <a:srcRect/>
              <a:tile tx="0" ty="0" sx="100000" sy="100000" flip="none" algn="tl"/>
            </a:blip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1139754" name="Freeform 42"/>
            <p:cNvSpPr>
              <a:spLocks/>
            </p:cNvSpPr>
            <p:nvPr/>
          </p:nvSpPr>
          <p:spPr bwMode="auto">
            <a:xfrm>
              <a:off x="3983038" y="4735513"/>
              <a:ext cx="114300" cy="63500"/>
            </a:xfrm>
            <a:custGeom>
              <a:avLst/>
              <a:gdLst/>
              <a:ahLst/>
              <a:cxnLst>
                <a:cxn ang="0">
                  <a:pos x="8" y="24"/>
                </a:cxn>
                <a:cxn ang="0">
                  <a:pos x="8" y="0"/>
                </a:cxn>
                <a:cxn ang="0">
                  <a:pos x="72" y="40"/>
                </a:cxn>
                <a:cxn ang="0">
                  <a:pos x="0" y="40"/>
                </a:cxn>
                <a:cxn ang="0">
                  <a:pos x="8" y="24"/>
                </a:cxn>
              </a:cxnLst>
              <a:rect l="0" t="0" r="r" b="b"/>
              <a:pathLst>
                <a:path w="72" h="40">
                  <a:moveTo>
                    <a:pt x="8" y="24"/>
                  </a:moveTo>
                  <a:lnTo>
                    <a:pt x="8" y="0"/>
                  </a:lnTo>
                  <a:lnTo>
                    <a:pt x="72" y="40"/>
                  </a:lnTo>
                  <a:lnTo>
                    <a:pt x="0" y="40"/>
                  </a:lnTo>
                  <a:lnTo>
                    <a:pt x="8" y="24"/>
                  </a:lnTo>
                  <a:close/>
                </a:path>
              </a:pathLst>
            </a:custGeom>
            <a:blipFill dpi="0" rotWithShape="0">
              <a:blip r:embed="rId4" cstate="print"/>
              <a:srcRect/>
              <a:tile tx="0" ty="0" sx="100000" sy="100000" flip="none" algn="tl"/>
            </a:blip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1139755" name="Rectangle 43"/>
            <p:cNvSpPr>
              <a:spLocks noChangeArrowheads="1"/>
            </p:cNvSpPr>
            <p:nvPr/>
          </p:nvSpPr>
          <p:spPr bwMode="auto">
            <a:xfrm>
              <a:off x="3273425" y="4557713"/>
              <a:ext cx="1588" cy="12700"/>
            </a:xfrm>
            <a:prstGeom prst="rect">
              <a:avLst/>
            </a:prstGeom>
            <a:blipFill dpi="0" rotWithShape="0">
              <a:blip r:embed="rId4" cstate="print"/>
              <a:srcRect/>
              <a:tile tx="0" ty="0" sx="100000" sy="100000" flip="none" algn="tl"/>
            </a:blip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1139756" name="Rectangle 44"/>
            <p:cNvSpPr>
              <a:spLocks noChangeArrowheads="1"/>
            </p:cNvSpPr>
            <p:nvPr/>
          </p:nvSpPr>
          <p:spPr bwMode="auto">
            <a:xfrm>
              <a:off x="3983038" y="4773613"/>
              <a:ext cx="1587" cy="12700"/>
            </a:xfrm>
            <a:prstGeom prst="rect">
              <a:avLst/>
            </a:prstGeom>
            <a:blipFill dpi="0" rotWithShape="0">
              <a:blip r:embed="rId4" cstate="print"/>
              <a:srcRect/>
              <a:tile tx="0" ty="0" sx="100000" sy="100000" flip="none" algn="tl"/>
            </a:blip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1139757" name="Freeform 45"/>
            <p:cNvSpPr>
              <a:spLocks/>
            </p:cNvSpPr>
            <p:nvPr/>
          </p:nvSpPr>
          <p:spPr bwMode="auto">
            <a:xfrm>
              <a:off x="3273425" y="4557713"/>
              <a:ext cx="709613" cy="22860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8"/>
                </a:cxn>
                <a:cxn ang="0">
                  <a:pos x="447" y="144"/>
                </a:cxn>
                <a:cxn ang="0">
                  <a:pos x="447" y="136"/>
                </a:cxn>
                <a:cxn ang="0">
                  <a:pos x="0" y="0"/>
                </a:cxn>
              </a:cxnLst>
              <a:rect l="0" t="0" r="r" b="b"/>
              <a:pathLst>
                <a:path w="447" h="144">
                  <a:moveTo>
                    <a:pt x="0" y="0"/>
                  </a:moveTo>
                  <a:lnTo>
                    <a:pt x="0" y="8"/>
                  </a:lnTo>
                  <a:lnTo>
                    <a:pt x="447" y="144"/>
                  </a:lnTo>
                  <a:lnTo>
                    <a:pt x="447" y="136"/>
                  </a:lnTo>
                  <a:lnTo>
                    <a:pt x="0" y="0"/>
                  </a:lnTo>
                  <a:close/>
                </a:path>
              </a:pathLst>
            </a:custGeom>
            <a:blipFill dpi="0" rotWithShape="0">
              <a:blip r:embed="rId4" cstate="print"/>
              <a:srcRect/>
              <a:tile tx="0" ty="0" sx="100000" sy="100000" flip="none" algn="tl"/>
            </a:blip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1139758" name="Rectangle 46"/>
            <p:cNvSpPr>
              <a:spLocks noChangeArrowheads="1"/>
            </p:cNvSpPr>
            <p:nvPr/>
          </p:nvSpPr>
          <p:spPr bwMode="auto">
            <a:xfrm>
              <a:off x="3197225" y="5634038"/>
              <a:ext cx="12700" cy="12700"/>
            </a:xfrm>
            <a:prstGeom prst="rect">
              <a:avLst/>
            </a:prstGeom>
            <a:blipFill dpi="0" rotWithShape="0">
              <a:blip r:embed="rId4" cstate="print"/>
              <a:srcRect/>
              <a:tile tx="0" ty="0" sx="100000" sy="100000" flip="none" algn="tl"/>
            </a:blip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1139759" name="Freeform 47"/>
            <p:cNvSpPr>
              <a:spLocks/>
            </p:cNvSpPr>
            <p:nvPr/>
          </p:nvSpPr>
          <p:spPr bwMode="auto">
            <a:xfrm>
              <a:off x="3197225" y="5595938"/>
              <a:ext cx="152400" cy="76200"/>
            </a:xfrm>
            <a:custGeom>
              <a:avLst/>
              <a:gdLst/>
              <a:ahLst/>
              <a:cxnLst>
                <a:cxn ang="0">
                  <a:pos x="8" y="24"/>
                </a:cxn>
                <a:cxn ang="0">
                  <a:pos x="8" y="0"/>
                </a:cxn>
                <a:cxn ang="0">
                  <a:pos x="8" y="0"/>
                </a:cxn>
                <a:cxn ang="0">
                  <a:pos x="8" y="0"/>
                </a:cxn>
                <a:cxn ang="0">
                  <a:pos x="72" y="40"/>
                </a:cxn>
                <a:cxn ang="0">
                  <a:pos x="96" y="48"/>
                </a:cxn>
                <a:cxn ang="0">
                  <a:pos x="72" y="48"/>
                </a:cxn>
                <a:cxn ang="0">
                  <a:pos x="0" y="48"/>
                </a:cxn>
                <a:cxn ang="0">
                  <a:pos x="0" y="48"/>
                </a:cxn>
                <a:cxn ang="0">
                  <a:pos x="0" y="40"/>
                </a:cxn>
                <a:cxn ang="0">
                  <a:pos x="0" y="40"/>
                </a:cxn>
                <a:cxn ang="0">
                  <a:pos x="72" y="40"/>
                </a:cxn>
                <a:cxn ang="0">
                  <a:pos x="72" y="48"/>
                </a:cxn>
                <a:cxn ang="0">
                  <a:pos x="72" y="48"/>
                </a:cxn>
                <a:cxn ang="0">
                  <a:pos x="8" y="8"/>
                </a:cxn>
                <a:cxn ang="0">
                  <a:pos x="8" y="0"/>
                </a:cxn>
                <a:cxn ang="0">
                  <a:pos x="16" y="0"/>
                </a:cxn>
                <a:cxn ang="0">
                  <a:pos x="16" y="24"/>
                </a:cxn>
                <a:cxn ang="0">
                  <a:pos x="8" y="24"/>
                </a:cxn>
              </a:cxnLst>
              <a:rect l="0" t="0" r="r" b="b"/>
              <a:pathLst>
                <a:path w="96" h="48">
                  <a:moveTo>
                    <a:pt x="8" y="24"/>
                  </a:moveTo>
                  <a:lnTo>
                    <a:pt x="8" y="0"/>
                  </a:lnTo>
                  <a:lnTo>
                    <a:pt x="8" y="0"/>
                  </a:lnTo>
                  <a:lnTo>
                    <a:pt x="8" y="0"/>
                  </a:lnTo>
                  <a:lnTo>
                    <a:pt x="72" y="40"/>
                  </a:lnTo>
                  <a:lnTo>
                    <a:pt x="96" y="48"/>
                  </a:lnTo>
                  <a:lnTo>
                    <a:pt x="72" y="48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0" y="40"/>
                  </a:lnTo>
                  <a:lnTo>
                    <a:pt x="0" y="40"/>
                  </a:lnTo>
                  <a:lnTo>
                    <a:pt x="72" y="40"/>
                  </a:lnTo>
                  <a:lnTo>
                    <a:pt x="72" y="48"/>
                  </a:lnTo>
                  <a:lnTo>
                    <a:pt x="72" y="48"/>
                  </a:lnTo>
                  <a:lnTo>
                    <a:pt x="8" y="8"/>
                  </a:lnTo>
                  <a:lnTo>
                    <a:pt x="8" y="0"/>
                  </a:lnTo>
                  <a:lnTo>
                    <a:pt x="16" y="0"/>
                  </a:lnTo>
                  <a:lnTo>
                    <a:pt x="16" y="24"/>
                  </a:lnTo>
                  <a:lnTo>
                    <a:pt x="8" y="24"/>
                  </a:lnTo>
                  <a:close/>
                </a:path>
              </a:pathLst>
            </a:custGeom>
            <a:blipFill dpi="0" rotWithShape="0">
              <a:blip r:embed="rId4" cstate="print"/>
              <a:srcRect/>
              <a:tile tx="0" ty="0" sx="100000" sy="100000" flip="none" algn="tl"/>
            </a:blip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1139760" name="Freeform 48"/>
            <p:cNvSpPr>
              <a:spLocks/>
            </p:cNvSpPr>
            <p:nvPr/>
          </p:nvSpPr>
          <p:spPr bwMode="auto">
            <a:xfrm>
              <a:off x="3197225" y="5634038"/>
              <a:ext cx="25400" cy="25400"/>
            </a:xfrm>
            <a:custGeom>
              <a:avLst/>
              <a:gdLst/>
              <a:ahLst/>
              <a:cxnLst>
                <a:cxn ang="0">
                  <a:pos x="0" y="16"/>
                </a:cxn>
                <a:cxn ang="0">
                  <a:pos x="8" y="0"/>
                </a:cxn>
                <a:cxn ang="0">
                  <a:pos x="16" y="0"/>
                </a:cxn>
                <a:cxn ang="0">
                  <a:pos x="16" y="0"/>
                </a:cxn>
                <a:cxn ang="0">
                  <a:pos x="16" y="0"/>
                </a:cxn>
                <a:cxn ang="0">
                  <a:pos x="8" y="16"/>
                </a:cxn>
                <a:cxn ang="0">
                  <a:pos x="0" y="16"/>
                </a:cxn>
              </a:cxnLst>
              <a:rect l="0" t="0" r="r" b="b"/>
              <a:pathLst>
                <a:path w="16" h="16">
                  <a:moveTo>
                    <a:pt x="0" y="16"/>
                  </a:moveTo>
                  <a:lnTo>
                    <a:pt x="8" y="0"/>
                  </a:lnTo>
                  <a:lnTo>
                    <a:pt x="16" y="0"/>
                  </a:lnTo>
                  <a:lnTo>
                    <a:pt x="16" y="0"/>
                  </a:lnTo>
                  <a:lnTo>
                    <a:pt x="16" y="0"/>
                  </a:lnTo>
                  <a:lnTo>
                    <a:pt x="8" y="16"/>
                  </a:lnTo>
                  <a:lnTo>
                    <a:pt x="0" y="16"/>
                  </a:lnTo>
                  <a:close/>
                </a:path>
              </a:pathLst>
            </a:custGeom>
            <a:blipFill dpi="0" rotWithShape="0">
              <a:blip r:embed="rId4" cstate="print"/>
              <a:srcRect/>
              <a:tile tx="0" ty="0" sx="100000" sy="100000" flip="none" algn="tl"/>
            </a:blip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1139761" name="Freeform 49"/>
            <p:cNvSpPr>
              <a:spLocks/>
            </p:cNvSpPr>
            <p:nvPr/>
          </p:nvSpPr>
          <p:spPr bwMode="auto">
            <a:xfrm>
              <a:off x="3197225" y="5595938"/>
              <a:ext cx="114300" cy="63500"/>
            </a:xfrm>
            <a:custGeom>
              <a:avLst/>
              <a:gdLst/>
              <a:ahLst/>
              <a:cxnLst>
                <a:cxn ang="0">
                  <a:pos x="8" y="24"/>
                </a:cxn>
                <a:cxn ang="0">
                  <a:pos x="8" y="0"/>
                </a:cxn>
                <a:cxn ang="0">
                  <a:pos x="72" y="40"/>
                </a:cxn>
                <a:cxn ang="0">
                  <a:pos x="0" y="40"/>
                </a:cxn>
                <a:cxn ang="0">
                  <a:pos x="8" y="24"/>
                </a:cxn>
              </a:cxnLst>
              <a:rect l="0" t="0" r="r" b="b"/>
              <a:pathLst>
                <a:path w="72" h="40">
                  <a:moveTo>
                    <a:pt x="8" y="24"/>
                  </a:moveTo>
                  <a:lnTo>
                    <a:pt x="8" y="0"/>
                  </a:lnTo>
                  <a:lnTo>
                    <a:pt x="72" y="40"/>
                  </a:lnTo>
                  <a:lnTo>
                    <a:pt x="0" y="40"/>
                  </a:lnTo>
                  <a:lnTo>
                    <a:pt x="8" y="24"/>
                  </a:lnTo>
                  <a:close/>
                </a:path>
              </a:pathLst>
            </a:custGeom>
            <a:blipFill dpi="0" rotWithShape="0">
              <a:blip r:embed="rId4" cstate="print"/>
              <a:srcRect/>
              <a:tile tx="0" ty="0" sx="100000" sy="100000" flip="none" algn="tl"/>
            </a:blip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1139762" name="Rectangle 50"/>
            <p:cNvSpPr>
              <a:spLocks noChangeArrowheads="1"/>
            </p:cNvSpPr>
            <p:nvPr/>
          </p:nvSpPr>
          <p:spPr bwMode="auto">
            <a:xfrm>
              <a:off x="2487613" y="5418138"/>
              <a:ext cx="1587" cy="12700"/>
            </a:xfrm>
            <a:prstGeom prst="rect">
              <a:avLst/>
            </a:prstGeom>
            <a:blipFill dpi="0" rotWithShape="0">
              <a:blip r:embed="rId4" cstate="print"/>
              <a:srcRect/>
              <a:tile tx="0" ty="0" sx="100000" sy="100000" flip="none" algn="tl"/>
            </a:blip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1139763" name="Rectangle 51"/>
            <p:cNvSpPr>
              <a:spLocks noChangeArrowheads="1"/>
            </p:cNvSpPr>
            <p:nvPr/>
          </p:nvSpPr>
          <p:spPr bwMode="auto">
            <a:xfrm>
              <a:off x="3197225" y="5634038"/>
              <a:ext cx="1588" cy="12700"/>
            </a:xfrm>
            <a:prstGeom prst="rect">
              <a:avLst/>
            </a:prstGeom>
            <a:blipFill dpi="0" rotWithShape="0">
              <a:blip r:embed="rId4" cstate="print"/>
              <a:srcRect/>
              <a:tile tx="0" ty="0" sx="100000" sy="100000" flip="none" algn="tl"/>
            </a:blip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1139764" name="Freeform 52"/>
            <p:cNvSpPr>
              <a:spLocks/>
            </p:cNvSpPr>
            <p:nvPr/>
          </p:nvSpPr>
          <p:spPr bwMode="auto">
            <a:xfrm>
              <a:off x="2487613" y="5418138"/>
              <a:ext cx="709612" cy="22860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8"/>
                </a:cxn>
                <a:cxn ang="0">
                  <a:pos x="447" y="144"/>
                </a:cxn>
                <a:cxn ang="0">
                  <a:pos x="447" y="136"/>
                </a:cxn>
                <a:cxn ang="0">
                  <a:pos x="0" y="0"/>
                </a:cxn>
              </a:cxnLst>
              <a:rect l="0" t="0" r="r" b="b"/>
              <a:pathLst>
                <a:path w="447" h="144">
                  <a:moveTo>
                    <a:pt x="0" y="0"/>
                  </a:moveTo>
                  <a:lnTo>
                    <a:pt x="0" y="8"/>
                  </a:lnTo>
                  <a:lnTo>
                    <a:pt x="447" y="144"/>
                  </a:lnTo>
                  <a:lnTo>
                    <a:pt x="447" y="136"/>
                  </a:lnTo>
                  <a:lnTo>
                    <a:pt x="0" y="0"/>
                  </a:lnTo>
                  <a:close/>
                </a:path>
              </a:pathLst>
            </a:custGeom>
            <a:blipFill dpi="0" rotWithShape="0">
              <a:blip r:embed="rId4" cstate="print"/>
              <a:srcRect/>
              <a:tile tx="0" ty="0" sx="100000" sy="100000" flip="none" algn="tl"/>
            </a:blip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1139765" name="Rectangle 53"/>
            <p:cNvSpPr>
              <a:spLocks noChangeArrowheads="1"/>
            </p:cNvSpPr>
            <p:nvPr/>
          </p:nvSpPr>
          <p:spPr bwMode="auto">
            <a:xfrm>
              <a:off x="3502025" y="4811713"/>
              <a:ext cx="1139825" cy="619125"/>
            </a:xfrm>
            <a:prstGeom prst="rect">
              <a:avLst/>
            </a:prstGeom>
            <a:blipFill dpi="0" rotWithShape="0">
              <a:blip r:embed="rId3" cstate="print"/>
              <a:srcRect/>
              <a:tile tx="0" ty="0" sx="100000" sy="100000" flip="none" algn="tl"/>
            </a:blip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1139766" name="Rectangle 54"/>
            <p:cNvSpPr>
              <a:spLocks noChangeArrowheads="1"/>
            </p:cNvSpPr>
            <p:nvPr/>
          </p:nvSpPr>
          <p:spPr bwMode="auto">
            <a:xfrm>
              <a:off x="3502025" y="4811713"/>
              <a:ext cx="1152525" cy="12700"/>
            </a:xfrm>
            <a:prstGeom prst="rect">
              <a:avLst/>
            </a:prstGeom>
            <a:blipFill dpi="0" rotWithShape="0">
              <a:blip r:embed="rId4" cstate="print"/>
              <a:srcRect/>
              <a:tile tx="0" ty="0" sx="100000" sy="100000" flip="none" algn="tl"/>
            </a:blip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1139767" name="Rectangle 55"/>
            <p:cNvSpPr>
              <a:spLocks noChangeArrowheads="1"/>
            </p:cNvSpPr>
            <p:nvPr/>
          </p:nvSpPr>
          <p:spPr bwMode="auto">
            <a:xfrm>
              <a:off x="4641850" y="4811713"/>
              <a:ext cx="12700" cy="631825"/>
            </a:xfrm>
            <a:prstGeom prst="rect">
              <a:avLst/>
            </a:prstGeom>
            <a:blipFill dpi="0" rotWithShape="0">
              <a:blip r:embed="rId4" cstate="print"/>
              <a:srcRect/>
              <a:tile tx="0" ty="0" sx="100000" sy="100000" flip="none" algn="tl"/>
            </a:blip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1139768" name="Rectangle 56"/>
            <p:cNvSpPr>
              <a:spLocks noChangeArrowheads="1"/>
            </p:cNvSpPr>
            <p:nvPr/>
          </p:nvSpPr>
          <p:spPr bwMode="auto">
            <a:xfrm>
              <a:off x="3502025" y="5430838"/>
              <a:ext cx="1139825" cy="12700"/>
            </a:xfrm>
            <a:prstGeom prst="rect">
              <a:avLst/>
            </a:prstGeom>
            <a:blipFill dpi="0" rotWithShape="0">
              <a:blip r:embed="rId4" cstate="print"/>
              <a:srcRect/>
              <a:tile tx="0" ty="0" sx="100000" sy="100000" flip="none" algn="tl"/>
            </a:blip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1139769" name="Rectangle 57"/>
            <p:cNvSpPr>
              <a:spLocks noChangeArrowheads="1"/>
            </p:cNvSpPr>
            <p:nvPr/>
          </p:nvSpPr>
          <p:spPr bwMode="auto">
            <a:xfrm>
              <a:off x="3502025" y="4811713"/>
              <a:ext cx="12700" cy="619125"/>
            </a:xfrm>
            <a:prstGeom prst="rect">
              <a:avLst/>
            </a:prstGeom>
            <a:blipFill dpi="0" rotWithShape="0">
              <a:blip r:embed="rId4" cstate="print"/>
              <a:srcRect/>
              <a:tile tx="0" ty="0" sx="100000" sy="100000" flip="none" algn="tl"/>
            </a:blip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1139770" name="Rectangle 58"/>
            <p:cNvSpPr>
              <a:spLocks noChangeArrowheads="1"/>
            </p:cNvSpPr>
            <p:nvPr/>
          </p:nvSpPr>
          <p:spPr bwMode="auto">
            <a:xfrm>
              <a:off x="3616325" y="5203825"/>
              <a:ext cx="321102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dirty="0">
                  <a:solidFill>
                    <a:srgbClr val="000000"/>
                  </a:solidFill>
                  <a:latin typeface="AvantGarde" pitchFamily="34" charset="0"/>
                </a:rPr>
                <a:t>b = </a:t>
              </a:r>
              <a:endParaRPr lang="en-US" dirty="0">
                <a:latin typeface="Calibri"/>
              </a:endParaRPr>
            </a:p>
          </p:txBody>
        </p:sp>
        <p:sp>
          <p:nvSpPr>
            <p:cNvPr id="1139771" name="Rectangle 59"/>
            <p:cNvSpPr>
              <a:spLocks noChangeArrowheads="1"/>
            </p:cNvSpPr>
            <p:nvPr/>
          </p:nvSpPr>
          <p:spPr bwMode="auto">
            <a:xfrm>
              <a:off x="3616325" y="4786313"/>
              <a:ext cx="313888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dirty="0">
                  <a:solidFill>
                    <a:srgbClr val="000000"/>
                  </a:solidFill>
                  <a:latin typeface="AvantGarde" pitchFamily="34" charset="0"/>
                </a:rPr>
                <a:t>c = </a:t>
              </a:r>
              <a:endParaRPr lang="en-US" dirty="0">
                <a:latin typeface="Calibri"/>
              </a:endParaRPr>
            </a:p>
          </p:txBody>
        </p:sp>
        <p:sp>
          <p:nvSpPr>
            <p:cNvPr id="1139772" name="Rectangle 60"/>
            <p:cNvSpPr>
              <a:spLocks noChangeArrowheads="1"/>
            </p:cNvSpPr>
            <p:nvPr/>
          </p:nvSpPr>
          <p:spPr bwMode="auto">
            <a:xfrm>
              <a:off x="3792538" y="5000625"/>
              <a:ext cx="691996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dirty="0">
                  <a:solidFill>
                    <a:srgbClr val="000000"/>
                  </a:solidFill>
                  <a:latin typeface="AvantGarde" pitchFamily="34" charset="0"/>
                </a:rPr>
                <a:t>= a + c</a:t>
              </a:r>
              <a:endParaRPr lang="en-US" dirty="0">
                <a:latin typeface="Calibri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9754516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97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397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0CE1FE-177C-4BE4-8B42-5F1E815429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1</a:t>
            </a:r>
            <a:endParaRPr lang="en-CA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A04976A7-A656-48C0-A5FF-C3A39EA88F7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524632" y="2346368"/>
            <a:ext cx="8094736" cy="2887001"/>
          </a:xfrm>
          <a:prstGeom prst="rect">
            <a:avLst/>
          </a:prstGeo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49B02C6-8C65-404C-B24B-4C6102B766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28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16831213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77EC26-DC00-4328-9715-CE693B599E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2</a:t>
            </a:r>
            <a:endParaRPr lang="en-CA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AD3B6A9-C68F-4936-BEE9-636CADFE4A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29</a:t>
            </a:fld>
            <a:endParaRPr lang="en-US" alt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CA75719-2384-4EE8-AA87-4677EF4B825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1295400"/>
            <a:ext cx="8286750" cy="266700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6FCEE6BF-01C5-44C9-A427-7B381DFDA3B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9600" y="3962400"/>
            <a:ext cx="8297644" cy="24379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09289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Motivation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>
                <a:solidFill>
                  <a:srgbClr val="0000FF"/>
                </a:solidFill>
              </a:rPr>
              <a:t>Problem</a:t>
            </a:r>
          </a:p>
          <a:p>
            <a:pPr lvl="1"/>
            <a:r>
              <a:rPr lang="en-US" dirty="0"/>
              <a:t>Allocation of variables (pseudo-registers) to hardware registers in a procedure</a:t>
            </a:r>
            <a:br>
              <a:rPr lang="en-US" dirty="0"/>
            </a:br>
            <a:endParaRPr lang="en-US" dirty="0"/>
          </a:p>
          <a:p>
            <a:r>
              <a:rPr lang="en-US" b="1" dirty="0">
                <a:solidFill>
                  <a:srgbClr val="0000FF"/>
                </a:solidFill>
              </a:rPr>
              <a:t>A very important optimization!</a:t>
            </a:r>
          </a:p>
          <a:p>
            <a:pPr lvl="1"/>
            <a:r>
              <a:rPr lang="en-US" dirty="0"/>
              <a:t>Directly reduces running time </a:t>
            </a:r>
          </a:p>
          <a:p>
            <a:pPr lvl="2"/>
            <a:r>
              <a:rPr lang="en-US" dirty="0"/>
              <a:t>(memory access </a:t>
            </a:r>
            <a:r>
              <a:rPr lang="en-US" dirty="0">
                <a:sym typeface="Wingdings" pitchFamily="2" charset="2"/>
              </a:rPr>
              <a:t></a:t>
            </a:r>
            <a:r>
              <a:rPr lang="en-US" dirty="0"/>
              <a:t> register access)</a:t>
            </a:r>
          </a:p>
          <a:p>
            <a:pPr lvl="1"/>
            <a:r>
              <a:rPr lang="en-US" dirty="0"/>
              <a:t>Useful for other optimizations</a:t>
            </a:r>
          </a:p>
          <a:p>
            <a:pPr lvl="2"/>
            <a:r>
              <a:rPr lang="en-US" dirty="0"/>
              <a:t>e.g. CSE assumes old values are kept in registers.</a:t>
            </a:r>
            <a:br>
              <a:rPr lang="en-US" dirty="0"/>
            </a:br>
            <a:endParaRPr lang="en-US" dirty="0"/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2658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Live Range Splitting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lnSpc>
                <a:spcPct val="150000"/>
              </a:lnSpc>
            </a:pPr>
            <a:r>
              <a:rPr lang="en-US" dirty="0">
                <a:solidFill>
                  <a:srgbClr val="0000FF"/>
                </a:solidFill>
              </a:rPr>
              <a:t>When do we apply live range splitting? </a:t>
            </a:r>
          </a:p>
          <a:p>
            <a:pPr>
              <a:lnSpc>
                <a:spcPct val="150000"/>
              </a:lnSpc>
            </a:pPr>
            <a:r>
              <a:rPr lang="en-US" dirty="0">
                <a:solidFill>
                  <a:srgbClr val="0000FF"/>
                </a:solidFill>
              </a:rPr>
              <a:t>Which live range to split?</a:t>
            </a:r>
          </a:p>
          <a:p>
            <a:pPr>
              <a:lnSpc>
                <a:spcPct val="150000"/>
              </a:lnSpc>
            </a:pPr>
            <a:r>
              <a:rPr lang="en-US" dirty="0">
                <a:solidFill>
                  <a:srgbClr val="0000FF"/>
                </a:solidFill>
              </a:rPr>
              <a:t>Where should the live range be split?</a:t>
            </a:r>
          </a:p>
          <a:p>
            <a:pPr>
              <a:lnSpc>
                <a:spcPct val="150000"/>
              </a:lnSpc>
            </a:pPr>
            <a:r>
              <a:rPr lang="en-US" dirty="0">
                <a:solidFill>
                  <a:srgbClr val="0000FF"/>
                </a:solidFill>
              </a:rPr>
              <a:t>How to apply live-range splitting with coloring?</a:t>
            </a:r>
          </a:p>
          <a:p>
            <a:pPr lvl="1"/>
            <a:r>
              <a:rPr lang="en-US" dirty="0"/>
              <a:t>Advantage of coloring:</a:t>
            </a:r>
          </a:p>
          <a:p>
            <a:pPr lvl="2"/>
            <a:r>
              <a:rPr lang="en-US" dirty="0"/>
              <a:t>defers arbitrary assignment decisions until later</a:t>
            </a:r>
          </a:p>
          <a:p>
            <a:pPr lvl="1"/>
            <a:r>
              <a:rPr lang="en-US" dirty="0"/>
              <a:t>When coloring fails to proceed, may not need to split live range</a:t>
            </a:r>
          </a:p>
          <a:p>
            <a:pPr lvl="2"/>
            <a:r>
              <a:rPr lang="en-US" dirty="0"/>
              <a:t>degree of a node &gt;= n does not mean that the graph definitely is not colorable</a:t>
            </a:r>
          </a:p>
          <a:p>
            <a:pPr lvl="1"/>
            <a:r>
              <a:rPr lang="en-US" dirty="0">
                <a:solidFill>
                  <a:srgbClr val="FF0066"/>
                </a:solidFill>
              </a:rPr>
              <a:t>Interference graph does not capture positions of a live range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30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97940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One Algorithm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u="sng" dirty="0">
                <a:solidFill>
                  <a:srgbClr val="0000FF"/>
                </a:solidFill>
              </a:rPr>
              <a:t>Observation</a:t>
            </a:r>
            <a:r>
              <a:rPr lang="en-US" dirty="0"/>
              <a:t>: spilling is absolutely necessary if </a:t>
            </a:r>
          </a:p>
          <a:p>
            <a:pPr lvl="1"/>
            <a:r>
              <a:rPr lang="en-US" dirty="0">
                <a:solidFill>
                  <a:srgbClr val="FF0066"/>
                </a:solidFill>
              </a:rPr>
              <a:t>number of live ranges active at a program point &gt; n </a:t>
            </a:r>
            <a:br>
              <a:rPr lang="en-US" dirty="0"/>
            </a:br>
            <a:r>
              <a:rPr lang="en-US" dirty="0"/>
              <a:t>	</a:t>
            </a:r>
          </a:p>
          <a:p>
            <a:r>
              <a:rPr lang="en-US" dirty="0">
                <a:solidFill>
                  <a:srgbClr val="0000FF"/>
                </a:solidFill>
              </a:rPr>
              <a:t>Apply live-range splitting before coloring</a:t>
            </a:r>
          </a:p>
          <a:p>
            <a:pPr lvl="1"/>
            <a:r>
              <a:rPr lang="en-US" dirty="0"/>
              <a:t>Identify a point where </a:t>
            </a:r>
            <a:r>
              <a:rPr lang="en-US" dirty="0">
                <a:solidFill>
                  <a:srgbClr val="FF0066"/>
                </a:solidFill>
              </a:rPr>
              <a:t>number of live ranges &gt; n</a:t>
            </a:r>
          </a:p>
          <a:p>
            <a:pPr lvl="1"/>
            <a:r>
              <a:rPr lang="en-US" dirty="0"/>
              <a:t>For each live range active around that point:</a:t>
            </a:r>
          </a:p>
          <a:p>
            <a:pPr lvl="2"/>
            <a:r>
              <a:rPr lang="en-US" dirty="0"/>
              <a:t>find the outermost “block construct” that does not access the variable</a:t>
            </a:r>
          </a:p>
          <a:p>
            <a:pPr lvl="1"/>
            <a:r>
              <a:rPr lang="en-US" dirty="0"/>
              <a:t>Choose a live range with the largest inactive region</a:t>
            </a:r>
          </a:p>
          <a:p>
            <a:pPr lvl="1"/>
            <a:r>
              <a:rPr lang="en-US" dirty="0"/>
              <a:t>Split the inactive region from the live range 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31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555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b="1" dirty="0"/>
              <a:t>Problems:</a:t>
            </a:r>
          </a:p>
          <a:p>
            <a:pPr lvl="1"/>
            <a:r>
              <a:rPr lang="en-US" dirty="0"/>
              <a:t>Given n registers in a machine, is spilling avoided?</a:t>
            </a:r>
          </a:p>
          <a:p>
            <a:pPr lvl="1"/>
            <a:r>
              <a:rPr lang="en-US" dirty="0"/>
              <a:t>Find an assignment for all pseudo-registers, whenever possible.</a:t>
            </a:r>
          </a:p>
          <a:p>
            <a:pPr>
              <a:lnSpc>
                <a:spcPct val="150000"/>
              </a:lnSpc>
            </a:pPr>
            <a:r>
              <a:rPr lang="en-US" b="1" dirty="0"/>
              <a:t>Solution:</a:t>
            </a:r>
          </a:p>
          <a:p>
            <a:pPr lvl="1"/>
            <a:r>
              <a:rPr lang="en-US" dirty="0">
                <a:solidFill>
                  <a:srgbClr val="0000FF"/>
                </a:solidFill>
              </a:rPr>
              <a:t>Abstraction</a:t>
            </a:r>
            <a:r>
              <a:rPr lang="en-US" dirty="0"/>
              <a:t>: an </a:t>
            </a:r>
            <a:r>
              <a:rPr lang="en-US" b="1" dirty="0">
                <a:solidFill>
                  <a:srgbClr val="FF3399"/>
                </a:solidFill>
              </a:rPr>
              <a:t>interference graph</a:t>
            </a:r>
          </a:p>
          <a:p>
            <a:pPr lvl="2"/>
            <a:r>
              <a:rPr lang="en-US" dirty="0"/>
              <a:t>nodes: </a:t>
            </a:r>
            <a:r>
              <a:rPr lang="en-US" dirty="0">
                <a:solidFill>
                  <a:srgbClr val="0000FF"/>
                </a:solidFill>
              </a:rPr>
              <a:t>live ranges</a:t>
            </a:r>
          </a:p>
          <a:p>
            <a:pPr lvl="2"/>
            <a:r>
              <a:rPr lang="en-US" dirty="0"/>
              <a:t>edges: presence of live range at time of definition</a:t>
            </a:r>
          </a:p>
          <a:p>
            <a:pPr lvl="1"/>
            <a:r>
              <a:rPr lang="en-US" dirty="0">
                <a:solidFill>
                  <a:srgbClr val="0000FF"/>
                </a:solidFill>
              </a:rPr>
              <a:t>Register Allocation and Assignment </a:t>
            </a:r>
            <a:r>
              <a:rPr lang="en-US" dirty="0"/>
              <a:t>problems </a:t>
            </a:r>
          </a:p>
          <a:p>
            <a:pPr lvl="2"/>
            <a:r>
              <a:rPr lang="en-US" dirty="0"/>
              <a:t>equivalent to </a:t>
            </a:r>
            <a:r>
              <a:rPr lang="en-US" b="1" dirty="0">
                <a:solidFill>
                  <a:srgbClr val="FF3399"/>
                </a:solidFill>
              </a:rPr>
              <a:t>n-</a:t>
            </a:r>
            <a:r>
              <a:rPr lang="en-US" b="1" dirty="0" err="1">
                <a:solidFill>
                  <a:srgbClr val="FF3399"/>
                </a:solidFill>
              </a:rPr>
              <a:t>colorability</a:t>
            </a:r>
            <a:r>
              <a:rPr lang="en-US" b="1" dirty="0">
                <a:solidFill>
                  <a:srgbClr val="0000FF"/>
                </a:solidFill>
              </a:rPr>
              <a:t> </a:t>
            </a:r>
            <a:r>
              <a:rPr lang="en-US" dirty="0"/>
              <a:t>of interference graph</a:t>
            </a:r>
          </a:p>
          <a:p>
            <a:pPr lvl="3">
              <a:buNone/>
            </a:pPr>
            <a:r>
              <a:rPr lang="en-US" dirty="0">
                <a:sym typeface="Wingdings" pitchFamily="2" charset="2"/>
              </a:rPr>
              <a:t> </a:t>
            </a:r>
            <a:r>
              <a:rPr lang="en-US" dirty="0">
                <a:solidFill>
                  <a:srgbClr val="0000FF"/>
                </a:solidFill>
              </a:rPr>
              <a:t>NP-complete</a:t>
            </a:r>
          </a:p>
          <a:p>
            <a:pPr lvl="1"/>
            <a:r>
              <a:rPr lang="en-US" dirty="0">
                <a:solidFill>
                  <a:srgbClr val="0000FF"/>
                </a:solidFill>
              </a:rPr>
              <a:t>Heuristics</a:t>
            </a:r>
            <a:r>
              <a:rPr lang="en-US" dirty="0"/>
              <a:t> to find an assignment for n colors</a:t>
            </a:r>
          </a:p>
          <a:p>
            <a:pPr lvl="2"/>
            <a:r>
              <a:rPr lang="en-US" dirty="0">
                <a:solidFill>
                  <a:srgbClr val="FF3399"/>
                </a:solidFill>
              </a:rPr>
              <a:t>successful</a:t>
            </a:r>
            <a:r>
              <a:rPr lang="en-US" dirty="0"/>
              <a:t>: 	colorable, and </a:t>
            </a:r>
            <a:r>
              <a:rPr lang="en-US" dirty="0">
                <a:solidFill>
                  <a:srgbClr val="0000FF"/>
                </a:solidFill>
              </a:rPr>
              <a:t>finds assignment</a:t>
            </a:r>
          </a:p>
          <a:p>
            <a:pPr lvl="2"/>
            <a:r>
              <a:rPr lang="en-US" dirty="0">
                <a:solidFill>
                  <a:srgbClr val="FF3399"/>
                </a:solidFill>
              </a:rPr>
              <a:t>not successful</a:t>
            </a:r>
            <a:r>
              <a:rPr lang="en-US" dirty="0"/>
              <a:t>: 	</a:t>
            </a:r>
            <a:r>
              <a:rPr lang="en-US" dirty="0" err="1"/>
              <a:t>colorability</a:t>
            </a:r>
            <a:r>
              <a:rPr lang="en-US" dirty="0"/>
              <a:t> unknown &amp; </a:t>
            </a:r>
            <a:r>
              <a:rPr lang="en-US" dirty="0">
                <a:solidFill>
                  <a:srgbClr val="0000FF"/>
                </a:solidFill>
              </a:rPr>
              <a:t>no assignment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32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775593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053" y="609600"/>
            <a:ext cx="9091863" cy="2819400"/>
          </a:xfrm>
          <a:solidFill>
            <a:schemeClr val="bg1">
              <a:lumMod val="95000"/>
            </a:schemeClr>
          </a:solidFill>
        </p:spPr>
        <p:txBody>
          <a:bodyPr anchor="ctr" anchorCtr="0">
            <a:noAutofit/>
          </a:bodyPr>
          <a:lstStyle/>
          <a:p>
            <a:pPr fontAlgn="base"/>
            <a:r>
              <a:rPr lang="en-US" b="1" dirty="0"/>
              <a:t>CSC D70: </a:t>
            </a:r>
            <a:br>
              <a:rPr lang="en-US" b="1" dirty="0"/>
            </a:br>
            <a:r>
              <a:rPr lang="en-US" b="1" dirty="0"/>
              <a:t>Compiler Optimization</a:t>
            </a:r>
            <a:br>
              <a:rPr lang="en-US" b="1" dirty="0"/>
            </a:br>
            <a:r>
              <a:rPr lang="en-US" b="1" dirty="0"/>
              <a:t>Register Coalescing</a:t>
            </a:r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>
            <a:off x="5905500" y="5414556"/>
            <a:ext cx="571500" cy="42705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sz="2200" dirty="0"/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A38BC0D9-9426-462E-A586-ED53F18E484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9600" y="3875481"/>
            <a:ext cx="8153400" cy="175260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Prof. Gennady </a:t>
            </a:r>
            <a:r>
              <a:rPr lang="en-US" dirty="0" err="1">
                <a:solidFill>
                  <a:srgbClr val="0000FF"/>
                </a:solidFill>
              </a:rPr>
              <a:t>Pekhimenko</a:t>
            </a:r>
            <a:endParaRPr lang="en-US" dirty="0">
              <a:solidFill>
                <a:srgbClr val="0000FF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University of Toronto</a:t>
            </a:r>
          </a:p>
          <a:p>
            <a:r>
              <a:rPr lang="en-US" dirty="0">
                <a:solidFill>
                  <a:schemeClr val="tx1"/>
                </a:solidFill>
              </a:rPr>
              <a:t>Winter 2020</a:t>
            </a:r>
            <a:endParaRPr lang="en-CA" dirty="0">
              <a:solidFill>
                <a:schemeClr val="tx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22584" y="6211669"/>
            <a:ext cx="86868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i="1" dirty="0">
                <a:solidFill>
                  <a:schemeClr val="tx2"/>
                </a:solidFill>
              </a:rPr>
              <a:t>The content of this lecture is adapted from the lectures of </a:t>
            </a:r>
          </a:p>
          <a:p>
            <a:pPr algn="ctr"/>
            <a:r>
              <a:rPr lang="en-US" b="1" i="1" dirty="0">
                <a:solidFill>
                  <a:schemeClr val="tx2"/>
                </a:solidFill>
              </a:rPr>
              <a:t>Todd Mowry and Phillip Gibbons</a:t>
            </a:r>
          </a:p>
        </p:txBody>
      </p:sp>
    </p:spTree>
    <p:extLst>
      <p:ext uri="{BB962C8B-B14F-4D97-AF65-F5344CB8AC3E}">
        <p14:creationId xmlns:p14="http://schemas.microsoft.com/office/powerpoint/2010/main" val="20828233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972"/>
    </mc:Choice>
    <mc:Fallback xmlns="">
      <p:transition spd="slow" advTm="2972"/>
    </mc:Fallback>
  </mc:AlternateContent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Let’s Focus on Copy Instructions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0"/>
            <a:ext cx="8229600" cy="2286001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Optimizations that help optimize away copy instructions:</a:t>
            </a:r>
          </a:p>
          <a:p>
            <a:pPr lvl="1"/>
            <a:r>
              <a:rPr lang="en-US" dirty="0">
                <a:solidFill>
                  <a:srgbClr val="0000FF"/>
                </a:solidFill>
              </a:rPr>
              <a:t>Copy Propagation</a:t>
            </a:r>
          </a:p>
          <a:p>
            <a:pPr lvl="1"/>
            <a:r>
              <a:rPr lang="en-US" dirty="0">
                <a:solidFill>
                  <a:srgbClr val="0000FF"/>
                </a:solidFill>
              </a:rPr>
              <a:t>Dead Code Elimination</a:t>
            </a:r>
          </a:p>
          <a:p>
            <a:pPr lvl="1"/>
            <a:endParaRPr lang="en-US" dirty="0">
              <a:solidFill>
                <a:srgbClr val="0000FF"/>
              </a:solidFill>
            </a:endParaRPr>
          </a:p>
          <a:p>
            <a:r>
              <a:rPr lang="en-US" dirty="0"/>
              <a:t>Can all copy instructions be eliminated using this pair of optimizations?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34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828800" y="1413808"/>
            <a:ext cx="2031626" cy="193899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Courier New"/>
                <a:cs typeface="Courier New"/>
              </a:rPr>
              <a:t>X </a:t>
            </a:r>
            <a:r>
              <a:rPr lang="en-US" sz="2400" b="1" dirty="0">
                <a:latin typeface="Courier New"/>
                <a:cs typeface="Courier New"/>
              </a:rPr>
              <a:t>= A + B;</a:t>
            </a:r>
          </a:p>
          <a:p>
            <a:r>
              <a:rPr lang="en-US" sz="2400" b="1" dirty="0">
                <a:latin typeface="Courier New"/>
                <a:cs typeface="Courier New"/>
              </a:rPr>
              <a:t>…</a:t>
            </a:r>
          </a:p>
          <a:p>
            <a:r>
              <a:rPr lang="en-US" sz="2400" b="1" dirty="0">
                <a:solidFill>
                  <a:srgbClr val="0000FF"/>
                </a:solidFill>
                <a:latin typeface="Courier New"/>
                <a:cs typeface="Courier New"/>
              </a:rPr>
              <a:t>Y = X;</a:t>
            </a:r>
          </a:p>
          <a:p>
            <a:r>
              <a:rPr lang="en-US" sz="2400" b="1" dirty="0">
                <a:latin typeface="Courier New"/>
                <a:cs typeface="Courier New"/>
              </a:rPr>
              <a:t>…</a:t>
            </a:r>
          </a:p>
          <a:p>
            <a:r>
              <a:rPr lang="en-US" sz="2400" b="1" dirty="0">
                <a:latin typeface="Courier New"/>
                <a:cs typeface="Courier New"/>
              </a:rPr>
              <a:t>Z = </a:t>
            </a:r>
            <a:r>
              <a:rPr lang="en-US" sz="2400" b="1" dirty="0">
                <a:solidFill>
                  <a:srgbClr val="0000FF"/>
                </a:solidFill>
                <a:latin typeface="Courier New"/>
                <a:cs typeface="Courier New"/>
              </a:rPr>
              <a:t>Y</a:t>
            </a:r>
            <a:r>
              <a:rPr lang="en-US" sz="2400" b="1" dirty="0">
                <a:latin typeface="Courier New"/>
                <a:cs typeface="Courier New"/>
              </a:rPr>
              <a:t> + 4;</a:t>
            </a:r>
          </a:p>
        </p:txBody>
      </p:sp>
      <p:grpSp>
        <p:nvGrpSpPr>
          <p:cNvPr id="9" name="Group 8"/>
          <p:cNvGrpSpPr/>
          <p:nvPr/>
        </p:nvGrpSpPr>
        <p:grpSpPr>
          <a:xfrm>
            <a:off x="4191000" y="1413808"/>
            <a:ext cx="4266051" cy="2308324"/>
            <a:chOff x="4191000" y="1413808"/>
            <a:chExt cx="4266051" cy="2308324"/>
          </a:xfrm>
        </p:grpSpPr>
        <p:sp>
          <p:nvSpPr>
            <p:cNvPr id="8" name="TextBox 7"/>
            <p:cNvSpPr txBox="1"/>
            <p:nvPr/>
          </p:nvSpPr>
          <p:spPr>
            <a:xfrm>
              <a:off x="5105400" y="1413808"/>
              <a:ext cx="2105072" cy="1938992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txBody>
            <a:bodyPr wrap="none" rtlCol="0">
              <a:spAutoFit/>
            </a:bodyPr>
            <a:lstStyle/>
            <a:p>
              <a:r>
                <a:rPr lang="en-US" sz="2400" b="1" dirty="0">
                  <a:solidFill>
                    <a:srgbClr val="0000FF"/>
                  </a:solidFill>
                  <a:latin typeface="Courier New"/>
                  <a:cs typeface="Courier New"/>
                </a:rPr>
                <a:t>X </a:t>
              </a:r>
              <a:r>
                <a:rPr lang="en-US" sz="2400" b="1" dirty="0">
                  <a:latin typeface="Courier New"/>
                  <a:cs typeface="Courier New"/>
                </a:rPr>
                <a:t>= A + B;</a:t>
              </a:r>
            </a:p>
            <a:p>
              <a:r>
                <a:rPr lang="en-US" sz="2400" b="1" dirty="0">
                  <a:latin typeface="Courier New"/>
                  <a:cs typeface="Courier New"/>
                </a:rPr>
                <a:t>…</a:t>
              </a:r>
            </a:p>
            <a:p>
              <a:r>
                <a:rPr lang="en-US" sz="2400" b="1" dirty="0">
                  <a:solidFill>
                    <a:srgbClr val="0000FF"/>
                  </a:solidFill>
                  <a:latin typeface="Courier New"/>
                  <a:cs typeface="Courier New"/>
                </a:rPr>
                <a:t>Y = X;</a:t>
              </a:r>
            </a:p>
            <a:p>
              <a:r>
                <a:rPr lang="en-US" sz="2400" b="1" dirty="0">
                  <a:latin typeface="Courier New"/>
                  <a:cs typeface="Courier New"/>
                </a:rPr>
                <a:t>…</a:t>
              </a:r>
            </a:p>
            <a:p>
              <a:r>
                <a:rPr lang="en-US" sz="2400" b="1" dirty="0">
                  <a:latin typeface="Courier New"/>
                  <a:cs typeface="Courier New"/>
                </a:rPr>
                <a:t>Z = </a:t>
              </a:r>
              <a:r>
                <a:rPr lang="en-US" sz="2400" b="1" dirty="0">
                  <a:solidFill>
                    <a:srgbClr val="FF0066"/>
                  </a:solidFill>
                  <a:latin typeface="Courier New"/>
                  <a:cs typeface="Courier New"/>
                </a:rPr>
                <a:t>X</a:t>
              </a:r>
              <a:r>
                <a:rPr lang="en-US" sz="2400" b="1" dirty="0">
                  <a:latin typeface="Courier New"/>
                  <a:cs typeface="Courier New"/>
                </a:rPr>
                <a:t> + 4;</a:t>
              </a:r>
            </a:p>
          </p:txBody>
        </p:sp>
        <p:cxnSp>
          <p:nvCxnSpPr>
            <p:cNvPr id="10" name="Straight Arrow Connector 9"/>
            <p:cNvCxnSpPr/>
            <p:nvPr/>
          </p:nvCxnSpPr>
          <p:spPr>
            <a:xfrm>
              <a:off x="4191000" y="2438400"/>
              <a:ext cx="685800" cy="0"/>
            </a:xfrm>
            <a:prstGeom prst="straightConnector1">
              <a:avLst/>
            </a:prstGeom>
            <a:ln w="47625">
              <a:solidFill>
                <a:srgbClr val="FF0066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TextBox 10"/>
            <p:cNvSpPr txBox="1"/>
            <p:nvPr/>
          </p:nvSpPr>
          <p:spPr>
            <a:xfrm>
              <a:off x="6378049" y="3352800"/>
              <a:ext cx="207900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0000FF"/>
                  </a:solidFill>
                </a:rPr>
                <a:t>1. Copy Propagation</a:t>
              </a:r>
            </a:p>
          </p:txBody>
        </p:sp>
        <p:cxnSp>
          <p:nvCxnSpPr>
            <p:cNvPr id="12" name="Straight Arrow Connector 11"/>
            <p:cNvCxnSpPr/>
            <p:nvPr/>
          </p:nvCxnSpPr>
          <p:spPr>
            <a:xfrm flipH="1" flipV="1">
              <a:off x="6096000" y="3276600"/>
              <a:ext cx="304800" cy="228600"/>
            </a:xfrm>
            <a:prstGeom prst="straightConnector1">
              <a:avLst/>
            </a:prstGeom>
            <a:ln w="34925">
              <a:solidFill>
                <a:srgbClr val="0000FF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" name="Group 12"/>
          <p:cNvGrpSpPr/>
          <p:nvPr/>
        </p:nvGrpSpPr>
        <p:grpSpPr>
          <a:xfrm>
            <a:off x="7239000" y="2057400"/>
            <a:ext cx="1676400" cy="646331"/>
            <a:chOff x="7239000" y="2057400"/>
            <a:chExt cx="1676400" cy="646331"/>
          </a:xfrm>
        </p:grpSpPr>
        <p:sp>
          <p:nvSpPr>
            <p:cNvPr id="15" name="TextBox 14"/>
            <p:cNvSpPr txBox="1"/>
            <p:nvPr/>
          </p:nvSpPr>
          <p:spPr>
            <a:xfrm>
              <a:off x="7391400" y="2057400"/>
              <a:ext cx="15240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dirty="0">
                  <a:solidFill>
                    <a:srgbClr val="0000FF"/>
                  </a:solidFill>
                </a:rPr>
                <a:t>2. Dead Code Elimination</a:t>
              </a:r>
            </a:p>
          </p:txBody>
        </p:sp>
        <p:cxnSp>
          <p:nvCxnSpPr>
            <p:cNvPr id="16" name="Straight Arrow Connector 15"/>
            <p:cNvCxnSpPr/>
            <p:nvPr/>
          </p:nvCxnSpPr>
          <p:spPr>
            <a:xfrm flipH="1">
              <a:off x="7239000" y="2362200"/>
              <a:ext cx="304800" cy="0"/>
            </a:xfrm>
            <a:prstGeom prst="straightConnector1">
              <a:avLst/>
            </a:prstGeom>
            <a:ln w="34925">
              <a:solidFill>
                <a:srgbClr val="0000FF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9" name="TextBox 18"/>
          <p:cNvSpPr txBox="1"/>
          <p:nvPr/>
        </p:nvSpPr>
        <p:spPr>
          <a:xfrm>
            <a:off x="5105400" y="2133600"/>
            <a:ext cx="2028872" cy="46166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400" i="1" dirty="0">
                <a:solidFill>
                  <a:srgbClr val="FF0066"/>
                </a:solidFill>
                <a:latin typeface="+mj-lt"/>
                <a:cs typeface="Courier New"/>
              </a:rPr>
              <a:t>// deleted</a:t>
            </a:r>
          </a:p>
        </p:txBody>
      </p:sp>
    </p:spTree>
    <p:extLst>
      <p:ext uri="{BB962C8B-B14F-4D97-AF65-F5344CB8AC3E}">
        <p14:creationId xmlns:p14="http://schemas.microsoft.com/office/powerpoint/2010/main" val="16712142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Example Where Copy Propagation Fails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114801"/>
            <a:ext cx="8229600" cy="1981200"/>
          </a:xfrm>
        </p:spPr>
        <p:txBody>
          <a:bodyPr/>
          <a:lstStyle/>
          <a:p>
            <a:r>
              <a:rPr lang="en-US" dirty="0">
                <a:solidFill>
                  <a:srgbClr val="FF0066"/>
                </a:solidFill>
              </a:rPr>
              <a:t>Use</a:t>
            </a:r>
            <a:r>
              <a:rPr lang="en-US" dirty="0"/>
              <a:t> of copy target has </a:t>
            </a:r>
            <a:r>
              <a:rPr lang="en-US" dirty="0">
                <a:solidFill>
                  <a:srgbClr val="0000FF"/>
                </a:solidFill>
              </a:rPr>
              <a:t>multiple (conflicting) reaching definitions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35</a:t>
            </a:fld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692774" y="1524000"/>
            <a:ext cx="2031626" cy="83099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000000"/>
                </a:solidFill>
                <a:latin typeface="Courier New"/>
                <a:cs typeface="Courier New"/>
              </a:rPr>
              <a:t>X </a:t>
            </a:r>
            <a:r>
              <a:rPr lang="en-US" sz="2400" b="1" dirty="0">
                <a:latin typeface="Courier New"/>
                <a:cs typeface="Courier New"/>
              </a:rPr>
              <a:t>= A + B;</a:t>
            </a:r>
          </a:p>
          <a:p>
            <a:r>
              <a:rPr lang="en-US" sz="2400" b="1" dirty="0">
                <a:solidFill>
                  <a:srgbClr val="0000FF"/>
                </a:solidFill>
                <a:latin typeface="Courier New"/>
                <a:cs typeface="Courier New"/>
              </a:rPr>
              <a:t>Y = C;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953000" y="2620327"/>
            <a:ext cx="1292842" cy="46166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0000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Courier New"/>
                <a:cs typeface="Courier New"/>
              </a:rPr>
              <a:t>Y = X;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692774" y="3310592"/>
            <a:ext cx="2031626" cy="46166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0000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b="1" dirty="0">
                <a:latin typeface="Courier New"/>
                <a:cs typeface="Courier New"/>
              </a:rPr>
              <a:t>Z = </a:t>
            </a:r>
            <a:r>
              <a:rPr lang="en-US" sz="2400" b="1" dirty="0">
                <a:solidFill>
                  <a:srgbClr val="FF0066"/>
                </a:solidFill>
                <a:latin typeface="Courier New"/>
                <a:cs typeface="Courier New"/>
              </a:rPr>
              <a:t>Y</a:t>
            </a:r>
            <a:r>
              <a:rPr lang="en-US" sz="2400" b="1" dirty="0">
                <a:latin typeface="Courier New"/>
                <a:cs typeface="Courier New"/>
              </a:rPr>
              <a:t> + 4;</a:t>
            </a:r>
          </a:p>
        </p:txBody>
      </p:sp>
      <p:cxnSp>
        <p:nvCxnSpPr>
          <p:cNvPr id="12" name="Straight Arrow Connector 11"/>
          <p:cNvCxnSpPr>
            <a:stCxn id="8" idx="2"/>
            <a:endCxn id="9" idx="0"/>
          </p:cNvCxnSpPr>
          <p:nvPr/>
        </p:nvCxnSpPr>
        <p:spPr>
          <a:xfrm>
            <a:off x="3708587" y="2354997"/>
            <a:ext cx="1890834" cy="26533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8" idx="2"/>
            <a:endCxn id="10" idx="0"/>
          </p:cNvCxnSpPr>
          <p:nvPr/>
        </p:nvCxnSpPr>
        <p:spPr>
          <a:xfrm>
            <a:off x="3708587" y="2354997"/>
            <a:ext cx="0" cy="955595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stCxn id="9" idx="2"/>
            <a:endCxn id="10" idx="0"/>
          </p:cNvCxnSpPr>
          <p:nvPr/>
        </p:nvCxnSpPr>
        <p:spPr>
          <a:xfrm flipH="1">
            <a:off x="3708587" y="3081992"/>
            <a:ext cx="1890834" cy="22860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343144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0"/>
            <a:ext cx="8991600" cy="1195120"/>
          </a:xfrm>
        </p:spPr>
        <p:txBody>
          <a:bodyPr>
            <a:normAutofit fontScale="90000"/>
          </a:bodyPr>
          <a:lstStyle/>
          <a:p>
            <a:r>
              <a:rPr lang="en-US" dirty="0"/>
              <a:t>Another Example Where the Copy Instruction Remains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343400"/>
            <a:ext cx="8229600" cy="1981200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Copy target (</a:t>
            </a:r>
            <a:r>
              <a:rPr lang="en-US" b="1" dirty="0">
                <a:solidFill>
                  <a:srgbClr val="0000FF"/>
                </a:solidFill>
                <a:latin typeface="Courier New"/>
                <a:cs typeface="Courier New"/>
              </a:rPr>
              <a:t>Y</a:t>
            </a:r>
            <a:r>
              <a:rPr lang="en-US" dirty="0"/>
              <a:t>) still live even after some successful copy propagations</a:t>
            </a:r>
          </a:p>
          <a:p>
            <a:endParaRPr lang="en-US" dirty="0"/>
          </a:p>
          <a:p>
            <a:r>
              <a:rPr lang="en-US" u="sng" dirty="0">
                <a:solidFill>
                  <a:srgbClr val="0000FF"/>
                </a:solidFill>
              </a:rPr>
              <a:t>Bottom line:</a:t>
            </a:r>
          </a:p>
          <a:p>
            <a:pPr lvl="1"/>
            <a:r>
              <a:rPr lang="en-US" dirty="0"/>
              <a:t>copy instructions may still exist when we perform register allocation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36</a:t>
            </a:fld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692774" y="1447799"/>
            <a:ext cx="2031626" cy="120032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000000"/>
                </a:solidFill>
                <a:latin typeface="Courier New"/>
                <a:cs typeface="Courier New"/>
              </a:rPr>
              <a:t>X </a:t>
            </a:r>
            <a:r>
              <a:rPr lang="en-US" sz="2400" b="1" dirty="0">
                <a:latin typeface="Courier New"/>
                <a:cs typeface="Courier New"/>
              </a:rPr>
              <a:t>= A + B;</a:t>
            </a:r>
          </a:p>
          <a:p>
            <a:r>
              <a:rPr lang="en-US" sz="2400" b="1" dirty="0">
                <a:solidFill>
                  <a:srgbClr val="0000FF"/>
                </a:solidFill>
                <a:latin typeface="Courier New"/>
                <a:cs typeface="Courier New"/>
              </a:rPr>
              <a:t>Y = X;</a:t>
            </a:r>
          </a:p>
          <a:p>
            <a:r>
              <a:rPr lang="en-US" sz="2400" b="1" dirty="0">
                <a:latin typeface="Courier New"/>
                <a:cs typeface="Courier New"/>
              </a:rPr>
              <a:t>Z = </a:t>
            </a:r>
            <a:r>
              <a:rPr lang="en-US" sz="2400" b="1" dirty="0">
                <a:solidFill>
                  <a:srgbClr val="0000FF"/>
                </a:solidFill>
                <a:latin typeface="Courier New"/>
                <a:cs typeface="Courier New"/>
              </a:rPr>
              <a:t>Y</a:t>
            </a:r>
            <a:r>
              <a:rPr lang="en-US" sz="2400" b="1" dirty="0">
                <a:latin typeface="Courier New"/>
                <a:cs typeface="Courier New"/>
              </a:rPr>
              <a:t> + 4;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334000" y="2514599"/>
            <a:ext cx="1292842" cy="46166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0000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Courier New"/>
                <a:cs typeface="Courier New"/>
              </a:rPr>
              <a:t>Y </a:t>
            </a:r>
            <a:r>
              <a:rPr lang="en-US" sz="2400" b="1" dirty="0">
                <a:latin typeface="Courier New"/>
                <a:cs typeface="Courier New"/>
              </a:rPr>
              <a:t>= …;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692774" y="3234391"/>
            <a:ext cx="2031626" cy="46166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0000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b="1" dirty="0">
                <a:latin typeface="Courier New"/>
                <a:cs typeface="Courier New"/>
              </a:rPr>
              <a:t>C = </a:t>
            </a:r>
            <a:r>
              <a:rPr lang="en-US" sz="2400" b="1" dirty="0">
                <a:solidFill>
                  <a:srgbClr val="0000FF"/>
                </a:solidFill>
                <a:latin typeface="Courier New"/>
                <a:cs typeface="Courier New"/>
              </a:rPr>
              <a:t>Y</a:t>
            </a:r>
            <a:r>
              <a:rPr lang="en-US" sz="2400" b="1" dirty="0">
                <a:latin typeface="Courier New"/>
                <a:cs typeface="Courier New"/>
              </a:rPr>
              <a:t> + D;</a:t>
            </a:r>
          </a:p>
        </p:txBody>
      </p:sp>
      <p:cxnSp>
        <p:nvCxnSpPr>
          <p:cNvPr id="12" name="Straight Arrow Connector 11"/>
          <p:cNvCxnSpPr>
            <a:stCxn id="8" idx="2"/>
            <a:endCxn id="10" idx="0"/>
          </p:cNvCxnSpPr>
          <p:nvPr/>
        </p:nvCxnSpPr>
        <p:spPr>
          <a:xfrm>
            <a:off x="3708587" y="2648127"/>
            <a:ext cx="0" cy="586264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stCxn id="9" idx="2"/>
            <a:endCxn id="10" idx="0"/>
          </p:cNvCxnSpPr>
          <p:nvPr/>
        </p:nvCxnSpPr>
        <p:spPr>
          <a:xfrm flipH="1">
            <a:off x="3708587" y="2976264"/>
            <a:ext cx="2271834" cy="258127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7" name="Group 6"/>
          <p:cNvGrpSpPr/>
          <p:nvPr/>
        </p:nvGrpSpPr>
        <p:grpSpPr>
          <a:xfrm>
            <a:off x="3733800" y="1962089"/>
            <a:ext cx="4953000" cy="400110"/>
            <a:chOff x="3733800" y="1733490"/>
            <a:chExt cx="4953000" cy="400110"/>
          </a:xfrm>
        </p:grpSpPr>
        <p:sp>
          <p:nvSpPr>
            <p:cNvPr id="18" name="TextBox 17"/>
            <p:cNvSpPr txBox="1"/>
            <p:nvPr/>
          </p:nvSpPr>
          <p:spPr>
            <a:xfrm>
              <a:off x="5181600" y="1733490"/>
              <a:ext cx="35052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>
                  <a:solidFill>
                    <a:srgbClr val="FF0066"/>
                  </a:solidFill>
                </a:rPr>
                <a:t>Can substitute </a:t>
              </a:r>
              <a:r>
                <a:rPr lang="en-US" sz="2000" b="1" dirty="0">
                  <a:solidFill>
                    <a:srgbClr val="FF0066"/>
                  </a:solidFill>
                  <a:latin typeface="Courier New"/>
                  <a:cs typeface="Courier New"/>
                </a:rPr>
                <a:t>X</a:t>
              </a:r>
              <a:r>
                <a:rPr lang="en-US" sz="2000" dirty="0">
                  <a:solidFill>
                    <a:srgbClr val="FF0066"/>
                  </a:solidFill>
                </a:rPr>
                <a:t> for </a:t>
              </a:r>
              <a:r>
                <a:rPr lang="en-US" sz="2000" b="1" dirty="0">
                  <a:solidFill>
                    <a:srgbClr val="FF0066"/>
                  </a:solidFill>
                  <a:latin typeface="Courier New"/>
                  <a:cs typeface="Courier New"/>
                </a:rPr>
                <a:t>Y</a:t>
              </a:r>
              <a:r>
                <a:rPr lang="en-US" sz="2000" dirty="0">
                  <a:solidFill>
                    <a:srgbClr val="FF0066"/>
                  </a:solidFill>
                </a:rPr>
                <a:t> here</a:t>
              </a:r>
            </a:p>
          </p:txBody>
        </p:sp>
        <p:cxnSp>
          <p:nvCxnSpPr>
            <p:cNvPr id="20" name="Straight Arrow Connector 19"/>
            <p:cNvCxnSpPr>
              <a:stCxn id="18" idx="1"/>
            </p:cNvCxnSpPr>
            <p:nvPr/>
          </p:nvCxnSpPr>
          <p:spPr>
            <a:xfrm flipH="1">
              <a:off x="3733800" y="1933545"/>
              <a:ext cx="1447800" cy="200055"/>
            </a:xfrm>
            <a:prstGeom prst="straightConnector1">
              <a:avLst/>
            </a:prstGeom>
            <a:ln w="31750">
              <a:solidFill>
                <a:srgbClr val="FF0066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" name="Group 10"/>
          <p:cNvGrpSpPr/>
          <p:nvPr/>
        </p:nvGrpSpPr>
        <p:grpSpPr>
          <a:xfrm>
            <a:off x="3733800" y="3581399"/>
            <a:ext cx="3276600" cy="533400"/>
            <a:chOff x="3733800" y="3352800"/>
            <a:chExt cx="3276600" cy="533400"/>
          </a:xfrm>
        </p:grpSpPr>
        <p:sp>
          <p:nvSpPr>
            <p:cNvPr id="21" name="TextBox 20"/>
            <p:cNvSpPr txBox="1"/>
            <p:nvPr/>
          </p:nvSpPr>
          <p:spPr>
            <a:xfrm>
              <a:off x="5181600" y="3486090"/>
              <a:ext cx="18288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>
                  <a:solidFill>
                    <a:srgbClr val="FF0066"/>
                  </a:solidFill>
                </a:rPr>
                <a:t>But not here</a:t>
              </a:r>
            </a:p>
          </p:txBody>
        </p:sp>
        <p:cxnSp>
          <p:nvCxnSpPr>
            <p:cNvPr id="22" name="Straight Arrow Connector 21"/>
            <p:cNvCxnSpPr>
              <a:stCxn id="21" idx="1"/>
            </p:cNvCxnSpPr>
            <p:nvPr/>
          </p:nvCxnSpPr>
          <p:spPr>
            <a:xfrm flipH="1" flipV="1">
              <a:off x="3733800" y="3352800"/>
              <a:ext cx="1447800" cy="333345"/>
            </a:xfrm>
            <a:prstGeom prst="straightConnector1">
              <a:avLst/>
            </a:prstGeom>
            <a:ln w="31750">
              <a:solidFill>
                <a:srgbClr val="FF0066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6655356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58200" cy="963434"/>
          </a:xfrm>
        </p:spPr>
        <p:txBody>
          <a:bodyPr>
            <a:normAutofit/>
          </a:bodyPr>
          <a:lstStyle/>
          <a:p>
            <a:r>
              <a:rPr lang="en-US" sz="3600" dirty="0"/>
              <a:t>Copy Instructions and Register Allocation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38072"/>
            <a:ext cx="8458200" cy="5118278"/>
          </a:xfrm>
        </p:spPr>
        <p:txBody>
          <a:bodyPr>
            <a:normAutofit fontScale="62500" lnSpcReduction="20000"/>
          </a:bodyPr>
          <a:lstStyle/>
          <a:p>
            <a:r>
              <a:rPr lang="en-US" dirty="0"/>
              <a:t>What clever thing might the register allocator do for copy instructions?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If we can assign both the </a:t>
            </a:r>
            <a:r>
              <a:rPr lang="en-US" dirty="0">
                <a:solidFill>
                  <a:srgbClr val="0000FF"/>
                </a:solidFill>
              </a:rPr>
              <a:t>source</a:t>
            </a:r>
            <a:r>
              <a:rPr lang="en-US" dirty="0"/>
              <a:t> and </a:t>
            </a:r>
            <a:r>
              <a:rPr lang="en-US" dirty="0">
                <a:solidFill>
                  <a:srgbClr val="0000FF"/>
                </a:solidFill>
              </a:rPr>
              <a:t>target</a:t>
            </a:r>
            <a:r>
              <a:rPr lang="en-US" dirty="0"/>
              <a:t> of the copy to the </a:t>
            </a:r>
            <a:r>
              <a:rPr lang="en-US" dirty="0">
                <a:solidFill>
                  <a:srgbClr val="FF0066"/>
                </a:solidFill>
              </a:rPr>
              <a:t>same register</a:t>
            </a:r>
            <a:r>
              <a:rPr lang="en-US" dirty="0"/>
              <a:t>:</a:t>
            </a:r>
          </a:p>
          <a:p>
            <a:pPr lvl="1"/>
            <a:r>
              <a:rPr lang="en-US" sz="2900" dirty="0"/>
              <a:t>then we don’t need to perform the copy instruction at all!</a:t>
            </a:r>
          </a:p>
          <a:p>
            <a:pPr lvl="1"/>
            <a:r>
              <a:rPr lang="en-US" sz="2900" dirty="0">
                <a:solidFill>
                  <a:srgbClr val="0000FF"/>
                </a:solidFill>
              </a:rPr>
              <a:t>the copy instruction can be removed from the code</a:t>
            </a:r>
          </a:p>
          <a:p>
            <a:pPr lvl="2"/>
            <a:r>
              <a:rPr lang="en-US" sz="2900" dirty="0"/>
              <a:t>even though the optimizer was unable to do this earlier</a:t>
            </a:r>
          </a:p>
          <a:p>
            <a:pPr lvl="2"/>
            <a:endParaRPr lang="en-US" sz="2900" dirty="0"/>
          </a:p>
          <a:p>
            <a:r>
              <a:rPr lang="en-US" u="sng" dirty="0"/>
              <a:t>One way to do this: </a:t>
            </a:r>
          </a:p>
          <a:p>
            <a:pPr lvl="1"/>
            <a:r>
              <a:rPr lang="en-US" sz="2900" dirty="0"/>
              <a:t>treat the copy </a:t>
            </a:r>
            <a:r>
              <a:rPr lang="en-US" sz="2900" dirty="0">
                <a:solidFill>
                  <a:srgbClr val="0000FF"/>
                </a:solidFill>
              </a:rPr>
              <a:t>source</a:t>
            </a:r>
            <a:r>
              <a:rPr lang="en-US" sz="2900" dirty="0"/>
              <a:t> and </a:t>
            </a:r>
            <a:r>
              <a:rPr lang="en-US" sz="2900" dirty="0">
                <a:solidFill>
                  <a:srgbClr val="0000FF"/>
                </a:solidFill>
              </a:rPr>
              <a:t>target</a:t>
            </a:r>
            <a:r>
              <a:rPr lang="en-US" sz="2900" dirty="0"/>
              <a:t> as the </a:t>
            </a:r>
            <a:r>
              <a:rPr lang="en-US" sz="2900" dirty="0">
                <a:solidFill>
                  <a:srgbClr val="FF0066"/>
                </a:solidFill>
              </a:rPr>
              <a:t>same node in the interference graph</a:t>
            </a:r>
          </a:p>
          <a:p>
            <a:pPr lvl="2"/>
            <a:r>
              <a:rPr lang="en-US" sz="2900" dirty="0"/>
              <a:t>then the coloring algorithm will naturally assign them to the same register</a:t>
            </a:r>
          </a:p>
          <a:p>
            <a:pPr lvl="1"/>
            <a:r>
              <a:rPr lang="en-US" sz="2900" dirty="0"/>
              <a:t>this is called “</a:t>
            </a:r>
            <a:r>
              <a:rPr lang="en-US" sz="2900" dirty="0">
                <a:solidFill>
                  <a:srgbClr val="FF0066"/>
                </a:solidFill>
              </a:rPr>
              <a:t>coalescing</a:t>
            </a:r>
            <a:r>
              <a:rPr lang="en-US" sz="2900" dirty="0"/>
              <a:t>”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37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590800" y="1752600"/>
            <a:ext cx="1292842" cy="120032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2400" b="1" dirty="0">
                <a:latin typeface="Courier New"/>
                <a:cs typeface="Courier New"/>
              </a:rPr>
              <a:t>…</a:t>
            </a:r>
          </a:p>
          <a:p>
            <a:r>
              <a:rPr lang="en-US" sz="2400" b="1" dirty="0">
                <a:solidFill>
                  <a:srgbClr val="0000FF"/>
                </a:solidFill>
                <a:latin typeface="Courier New"/>
                <a:cs typeface="Courier New"/>
              </a:rPr>
              <a:t>Y = X;</a:t>
            </a:r>
          </a:p>
          <a:p>
            <a:r>
              <a:rPr lang="en-US" sz="2400" b="1" dirty="0">
                <a:latin typeface="Courier New"/>
                <a:cs typeface="Courier New"/>
              </a:rPr>
              <a:t>…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031758" y="1752600"/>
            <a:ext cx="1662234" cy="120032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2400" b="1" dirty="0">
                <a:latin typeface="Courier New"/>
                <a:cs typeface="Courier New"/>
              </a:rPr>
              <a:t>…</a:t>
            </a:r>
          </a:p>
          <a:p>
            <a:r>
              <a:rPr lang="en-US" sz="2400" b="1" dirty="0">
                <a:solidFill>
                  <a:srgbClr val="0000FF"/>
                </a:solidFill>
                <a:latin typeface="Courier New"/>
                <a:cs typeface="Courier New"/>
              </a:rPr>
              <a:t>r7 = r7;</a:t>
            </a:r>
          </a:p>
          <a:p>
            <a:r>
              <a:rPr lang="en-US" sz="2400" b="1" dirty="0">
                <a:latin typeface="Courier New"/>
                <a:cs typeface="Courier New"/>
              </a:rPr>
              <a:t>…</a:t>
            </a:r>
          </a:p>
        </p:txBody>
      </p:sp>
      <p:grpSp>
        <p:nvGrpSpPr>
          <p:cNvPr id="9" name="Group 8"/>
          <p:cNvGrpSpPr/>
          <p:nvPr/>
        </p:nvGrpSpPr>
        <p:grpSpPr>
          <a:xfrm>
            <a:off x="5105400" y="2209800"/>
            <a:ext cx="1371600" cy="381000"/>
            <a:chOff x="1752600" y="2286000"/>
            <a:chExt cx="1371600" cy="228600"/>
          </a:xfrm>
        </p:grpSpPr>
        <p:cxnSp>
          <p:nvCxnSpPr>
            <p:cNvPr id="10" name="Straight Connector 9"/>
            <p:cNvCxnSpPr/>
            <p:nvPr/>
          </p:nvCxnSpPr>
          <p:spPr>
            <a:xfrm flipV="1">
              <a:off x="1752600" y="2286000"/>
              <a:ext cx="1371600" cy="228600"/>
            </a:xfrm>
            <a:prstGeom prst="line">
              <a:avLst/>
            </a:prstGeom>
            <a:ln w="31750">
              <a:solidFill>
                <a:srgbClr val="FF0066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 flipV="1">
              <a:off x="1752600" y="2286000"/>
              <a:ext cx="1371600" cy="228600"/>
            </a:xfrm>
            <a:prstGeom prst="line">
              <a:avLst/>
            </a:prstGeom>
            <a:ln w="31750">
              <a:solidFill>
                <a:srgbClr val="FF0066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678720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val 11"/>
          <p:cNvSpPr/>
          <p:nvPr/>
        </p:nvSpPr>
        <p:spPr>
          <a:xfrm>
            <a:off x="5943600" y="2819400"/>
            <a:ext cx="533400" cy="533400"/>
          </a:xfrm>
          <a:prstGeom prst="ellipse">
            <a:avLst/>
          </a:prstGeom>
          <a:noFill/>
          <a:ln w="127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urier New"/>
                <a:cs typeface="Courier New"/>
              </a:rPr>
              <a:t>B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Simple Example: Without Coalescing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191001"/>
            <a:ext cx="8229600" cy="1905000"/>
          </a:xfrm>
        </p:spPr>
        <p:txBody>
          <a:bodyPr/>
          <a:lstStyle/>
          <a:p>
            <a:r>
              <a:rPr lang="en-US" dirty="0">
                <a:solidFill>
                  <a:srgbClr val="0000FF"/>
                </a:solidFill>
              </a:rPr>
              <a:t>Without coalescing</a:t>
            </a:r>
            <a:r>
              <a:rPr lang="en-US" dirty="0"/>
              <a:t>, </a:t>
            </a:r>
            <a:r>
              <a:rPr lang="en-US" b="1" dirty="0">
                <a:latin typeface="Courier New"/>
                <a:cs typeface="Courier New"/>
              </a:rPr>
              <a:t>X</a:t>
            </a:r>
            <a:r>
              <a:rPr lang="en-US" dirty="0"/>
              <a:t> and </a:t>
            </a:r>
            <a:r>
              <a:rPr lang="en-US" b="1" dirty="0">
                <a:latin typeface="Courier New"/>
                <a:cs typeface="Courier New"/>
              </a:rPr>
              <a:t>Y</a:t>
            </a:r>
            <a:r>
              <a:rPr lang="en-US" dirty="0"/>
              <a:t> can end up in </a:t>
            </a:r>
            <a:r>
              <a:rPr lang="en-US" dirty="0">
                <a:solidFill>
                  <a:srgbClr val="FF0066"/>
                </a:solidFill>
              </a:rPr>
              <a:t>different registers</a:t>
            </a:r>
          </a:p>
          <a:p>
            <a:pPr lvl="1"/>
            <a:r>
              <a:rPr lang="en-US" dirty="0"/>
              <a:t>cannot eliminate the copy instruction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38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828800" y="1413808"/>
            <a:ext cx="2044450" cy="230832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2400" b="1" dirty="0">
                <a:latin typeface="Courier New"/>
                <a:cs typeface="Courier New"/>
              </a:rPr>
              <a:t>X = …;</a:t>
            </a:r>
          </a:p>
          <a:p>
            <a:r>
              <a:rPr lang="en-US" sz="2400" b="1" dirty="0">
                <a:latin typeface="Courier New"/>
                <a:cs typeface="Courier New"/>
              </a:rPr>
              <a:t>A = 5;</a:t>
            </a:r>
          </a:p>
          <a:p>
            <a:r>
              <a:rPr lang="en-US" sz="2400" b="1" dirty="0">
                <a:solidFill>
                  <a:srgbClr val="0000FF"/>
                </a:solidFill>
                <a:latin typeface="Courier New"/>
                <a:cs typeface="Courier New"/>
              </a:rPr>
              <a:t>Y = X;</a:t>
            </a:r>
          </a:p>
          <a:p>
            <a:r>
              <a:rPr lang="en-US" sz="2400" b="1" dirty="0">
                <a:latin typeface="Courier New"/>
                <a:cs typeface="Courier New"/>
              </a:rPr>
              <a:t>B = A + 2;</a:t>
            </a:r>
          </a:p>
          <a:p>
            <a:r>
              <a:rPr lang="en-US" sz="2400" b="1" dirty="0">
                <a:latin typeface="Courier New"/>
                <a:cs typeface="Courier New"/>
              </a:rPr>
              <a:t>Z = </a:t>
            </a:r>
            <a:r>
              <a:rPr lang="en-US" sz="2400" b="1" dirty="0">
                <a:solidFill>
                  <a:srgbClr val="000000"/>
                </a:solidFill>
                <a:latin typeface="Courier New"/>
                <a:cs typeface="Courier New"/>
              </a:rPr>
              <a:t>Y</a:t>
            </a:r>
            <a:r>
              <a:rPr lang="en-US" sz="2400" b="1" dirty="0">
                <a:latin typeface="Courier New"/>
                <a:cs typeface="Courier New"/>
              </a:rPr>
              <a:t> + B;</a:t>
            </a:r>
          </a:p>
          <a:p>
            <a:r>
              <a:rPr lang="en-US" sz="2400" b="1" dirty="0">
                <a:latin typeface="Courier New"/>
                <a:cs typeface="Courier New"/>
              </a:rPr>
              <a:t>return Z;</a:t>
            </a:r>
          </a:p>
        </p:txBody>
      </p:sp>
      <p:sp>
        <p:nvSpPr>
          <p:cNvPr id="9" name="Oval 8"/>
          <p:cNvSpPr/>
          <p:nvPr/>
        </p:nvSpPr>
        <p:spPr>
          <a:xfrm>
            <a:off x="5410200" y="1447800"/>
            <a:ext cx="533400" cy="533400"/>
          </a:xfrm>
          <a:prstGeom prst="ellipse">
            <a:avLst/>
          </a:prstGeom>
          <a:noFill/>
          <a:ln w="127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urier New"/>
                <a:cs typeface="Courier New"/>
              </a:rPr>
              <a:t>X</a:t>
            </a:r>
          </a:p>
        </p:txBody>
      </p:sp>
      <p:sp>
        <p:nvSpPr>
          <p:cNvPr id="10" name="Oval 9"/>
          <p:cNvSpPr/>
          <p:nvPr/>
        </p:nvSpPr>
        <p:spPr>
          <a:xfrm>
            <a:off x="6324600" y="1447800"/>
            <a:ext cx="533400" cy="533400"/>
          </a:xfrm>
          <a:prstGeom prst="ellipse">
            <a:avLst/>
          </a:prstGeom>
          <a:noFill/>
          <a:ln w="127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urier New"/>
                <a:cs typeface="Courier New"/>
              </a:rPr>
              <a:t>Y</a:t>
            </a:r>
          </a:p>
        </p:txBody>
      </p:sp>
      <p:cxnSp>
        <p:nvCxnSpPr>
          <p:cNvPr id="15" name="Straight Connector 14"/>
          <p:cNvCxnSpPr>
            <a:stCxn id="10" idx="3"/>
            <a:endCxn id="27" idx="7"/>
          </p:cNvCxnSpPr>
          <p:nvPr/>
        </p:nvCxnSpPr>
        <p:spPr>
          <a:xfrm flipH="1">
            <a:off x="5484485" y="1903085"/>
            <a:ext cx="918230" cy="461030"/>
          </a:xfrm>
          <a:prstGeom prst="line">
            <a:avLst/>
          </a:prstGeom>
          <a:ln w="3175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9" idx="4"/>
            <a:endCxn id="27" idx="0"/>
          </p:cNvCxnSpPr>
          <p:nvPr/>
        </p:nvCxnSpPr>
        <p:spPr>
          <a:xfrm flipH="1">
            <a:off x="5295900" y="1981200"/>
            <a:ext cx="381000" cy="304800"/>
          </a:xfrm>
          <a:prstGeom prst="line">
            <a:avLst/>
          </a:prstGeom>
          <a:ln w="3175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stCxn id="10" idx="4"/>
            <a:endCxn id="12" idx="0"/>
          </p:cNvCxnSpPr>
          <p:nvPr/>
        </p:nvCxnSpPr>
        <p:spPr>
          <a:xfrm flipH="1">
            <a:off x="6210300" y="1981200"/>
            <a:ext cx="381000" cy="838200"/>
          </a:xfrm>
          <a:prstGeom prst="line">
            <a:avLst/>
          </a:prstGeom>
          <a:ln w="3175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4728721" y="3593068"/>
            <a:ext cx="29674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Valid coloring with </a:t>
            </a:r>
            <a:r>
              <a:rPr lang="en-US" dirty="0">
                <a:solidFill>
                  <a:srgbClr val="0000FF"/>
                </a:solidFill>
              </a:rPr>
              <a:t>3 registers</a:t>
            </a:r>
          </a:p>
        </p:txBody>
      </p:sp>
      <p:sp>
        <p:nvSpPr>
          <p:cNvPr id="27" name="Oval 26"/>
          <p:cNvSpPr/>
          <p:nvPr/>
        </p:nvSpPr>
        <p:spPr>
          <a:xfrm>
            <a:off x="5029200" y="2286000"/>
            <a:ext cx="533400" cy="533400"/>
          </a:xfrm>
          <a:prstGeom prst="ellipse">
            <a:avLst/>
          </a:prstGeom>
          <a:noFill/>
          <a:ln w="127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rgbClr val="000000"/>
                </a:solidFill>
                <a:latin typeface="Courier New"/>
                <a:cs typeface="Courier New"/>
              </a:rPr>
              <a:t>A</a:t>
            </a:r>
          </a:p>
        </p:txBody>
      </p:sp>
      <p:sp>
        <p:nvSpPr>
          <p:cNvPr id="28" name="Oval 27"/>
          <p:cNvSpPr/>
          <p:nvPr/>
        </p:nvSpPr>
        <p:spPr>
          <a:xfrm>
            <a:off x="6858000" y="2286000"/>
            <a:ext cx="533400" cy="533400"/>
          </a:xfrm>
          <a:prstGeom prst="ellipse">
            <a:avLst/>
          </a:prstGeom>
          <a:noFill/>
          <a:ln w="127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urier New"/>
                <a:cs typeface="Courier New"/>
              </a:rPr>
              <a:t>Z</a:t>
            </a:r>
          </a:p>
        </p:txBody>
      </p:sp>
      <p:grpSp>
        <p:nvGrpSpPr>
          <p:cNvPr id="34" name="Group 33"/>
          <p:cNvGrpSpPr/>
          <p:nvPr/>
        </p:nvGrpSpPr>
        <p:grpSpPr>
          <a:xfrm>
            <a:off x="5029200" y="1447800"/>
            <a:ext cx="2362200" cy="1905000"/>
            <a:chOff x="5029200" y="1447800"/>
            <a:chExt cx="2362200" cy="1905000"/>
          </a:xfrm>
        </p:grpSpPr>
        <p:sp>
          <p:nvSpPr>
            <p:cNvPr id="11" name="Oval 10"/>
            <p:cNvSpPr/>
            <p:nvPr/>
          </p:nvSpPr>
          <p:spPr>
            <a:xfrm>
              <a:off x="5029200" y="2286000"/>
              <a:ext cx="533400" cy="533400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solidFill>
                    <a:srgbClr val="FFFFFF"/>
                  </a:solidFill>
                  <a:latin typeface="Courier New"/>
                  <a:cs typeface="Courier New"/>
                </a:rPr>
                <a:t>A</a:t>
              </a:r>
            </a:p>
          </p:txBody>
        </p:sp>
        <p:sp>
          <p:nvSpPr>
            <p:cNvPr id="13" name="Oval 12"/>
            <p:cNvSpPr/>
            <p:nvPr/>
          </p:nvSpPr>
          <p:spPr>
            <a:xfrm>
              <a:off x="6858000" y="2286000"/>
              <a:ext cx="533400" cy="533400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solidFill>
                    <a:srgbClr val="FFFFFF"/>
                  </a:solidFill>
                  <a:latin typeface="Courier New"/>
                  <a:cs typeface="Courier New"/>
                </a:rPr>
                <a:t>Z</a:t>
              </a:r>
            </a:p>
          </p:txBody>
        </p:sp>
        <p:sp>
          <p:nvSpPr>
            <p:cNvPr id="25" name="Oval 24"/>
            <p:cNvSpPr/>
            <p:nvPr/>
          </p:nvSpPr>
          <p:spPr>
            <a:xfrm>
              <a:off x="5410200" y="1447800"/>
              <a:ext cx="533400" cy="533400"/>
            </a:xfrm>
            <a:prstGeom prst="ellipse">
              <a:avLst/>
            </a:prstGeom>
            <a:solidFill>
              <a:srgbClr val="008000"/>
            </a:solidFill>
            <a:ln w="127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solidFill>
                    <a:schemeClr val="bg1"/>
                  </a:solidFill>
                  <a:latin typeface="Courier New"/>
                  <a:cs typeface="Courier New"/>
                </a:rPr>
                <a:t>X</a:t>
              </a:r>
            </a:p>
          </p:txBody>
        </p:sp>
        <p:sp>
          <p:nvSpPr>
            <p:cNvPr id="26" name="Oval 25"/>
            <p:cNvSpPr/>
            <p:nvPr/>
          </p:nvSpPr>
          <p:spPr>
            <a:xfrm>
              <a:off x="6324600" y="1447800"/>
              <a:ext cx="533400" cy="533400"/>
            </a:xfrm>
            <a:prstGeom prst="ellipse">
              <a:avLst/>
            </a:prstGeom>
            <a:solidFill>
              <a:srgbClr val="0000FF"/>
            </a:solidFill>
            <a:ln w="127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solidFill>
                    <a:schemeClr val="bg1"/>
                  </a:solidFill>
                  <a:latin typeface="Courier New"/>
                  <a:cs typeface="Courier New"/>
                </a:rPr>
                <a:t>Y</a:t>
              </a:r>
            </a:p>
          </p:txBody>
        </p:sp>
        <p:sp>
          <p:nvSpPr>
            <p:cNvPr id="31" name="Oval 30"/>
            <p:cNvSpPr/>
            <p:nvPr/>
          </p:nvSpPr>
          <p:spPr>
            <a:xfrm>
              <a:off x="5943600" y="2819400"/>
              <a:ext cx="533400" cy="533400"/>
            </a:xfrm>
            <a:prstGeom prst="ellipse">
              <a:avLst/>
            </a:prstGeom>
            <a:solidFill>
              <a:srgbClr val="008000"/>
            </a:solidFill>
            <a:ln w="127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solidFill>
                    <a:srgbClr val="FFFFFF"/>
                  </a:solidFill>
                  <a:latin typeface="Courier New"/>
                  <a:cs typeface="Courier New"/>
                </a:rPr>
                <a:t>B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966164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val 11"/>
          <p:cNvSpPr/>
          <p:nvPr/>
        </p:nvSpPr>
        <p:spPr>
          <a:xfrm>
            <a:off x="5943600" y="2819400"/>
            <a:ext cx="533400" cy="533400"/>
          </a:xfrm>
          <a:prstGeom prst="ellipse">
            <a:avLst/>
          </a:prstGeom>
          <a:noFill/>
          <a:ln w="127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urier New"/>
                <a:cs typeface="Courier New"/>
              </a:rPr>
              <a:t>B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Example Revisited: With Coalescing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191001"/>
            <a:ext cx="8229600" cy="1905000"/>
          </a:xfrm>
        </p:spPr>
        <p:txBody>
          <a:bodyPr>
            <a:normAutofit fontScale="70000" lnSpcReduction="20000"/>
          </a:bodyPr>
          <a:lstStyle/>
          <a:p>
            <a:r>
              <a:rPr lang="en-US" dirty="0">
                <a:solidFill>
                  <a:srgbClr val="0000FF"/>
                </a:solidFill>
              </a:rPr>
              <a:t>With coalescing</a:t>
            </a:r>
            <a:r>
              <a:rPr lang="en-US" dirty="0"/>
              <a:t>, </a:t>
            </a:r>
            <a:r>
              <a:rPr lang="en-US" b="1" dirty="0">
                <a:latin typeface="Courier New"/>
                <a:cs typeface="Courier New"/>
              </a:rPr>
              <a:t>X</a:t>
            </a:r>
            <a:r>
              <a:rPr lang="en-US" dirty="0"/>
              <a:t> and </a:t>
            </a:r>
            <a:r>
              <a:rPr lang="en-US" b="1" dirty="0">
                <a:latin typeface="Courier New"/>
                <a:cs typeface="Courier New"/>
              </a:rPr>
              <a:t>Y</a:t>
            </a:r>
            <a:r>
              <a:rPr lang="en-US" dirty="0"/>
              <a:t> are now guaranteed to end up in the </a:t>
            </a:r>
            <a:r>
              <a:rPr lang="en-US" dirty="0">
                <a:solidFill>
                  <a:srgbClr val="FF0066"/>
                </a:solidFill>
              </a:rPr>
              <a:t>same register</a:t>
            </a:r>
          </a:p>
          <a:p>
            <a:pPr lvl="1"/>
            <a:r>
              <a:rPr lang="en-US" dirty="0"/>
              <a:t>the copy instruction can now be eliminated</a:t>
            </a:r>
          </a:p>
          <a:p>
            <a:endParaRPr lang="en-US" dirty="0"/>
          </a:p>
          <a:p>
            <a:r>
              <a:rPr lang="en-US" dirty="0">
                <a:solidFill>
                  <a:srgbClr val="0000FF"/>
                </a:solidFill>
              </a:rPr>
              <a:t>Great!  So should we go ahead and do this for every copy instruction?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39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828800" y="1413808"/>
            <a:ext cx="2044450" cy="230832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2400" b="1" dirty="0">
                <a:latin typeface="Courier New"/>
                <a:cs typeface="Courier New"/>
              </a:rPr>
              <a:t>X = …;</a:t>
            </a:r>
          </a:p>
          <a:p>
            <a:r>
              <a:rPr lang="en-US" sz="2400" b="1" dirty="0">
                <a:latin typeface="Courier New"/>
                <a:cs typeface="Courier New"/>
              </a:rPr>
              <a:t>A = 5;</a:t>
            </a:r>
          </a:p>
          <a:p>
            <a:r>
              <a:rPr lang="en-US" sz="2400" b="1" dirty="0">
                <a:solidFill>
                  <a:srgbClr val="0000FF"/>
                </a:solidFill>
                <a:latin typeface="Courier New"/>
                <a:cs typeface="Courier New"/>
              </a:rPr>
              <a:t>Y = X;</a:t>
            </a:r>
          </a:p>
          <a:p>
            <a:r>
              <a:rPr lang="en-US" sz="2400" b="1" dirty="0">
                <a:latin typeface="Courier New"/>
                <a:cs typeface="Courier New"/>
              </a:rPr>
              <a:t>B = A + 2;</a:t>
            </a:r>
          </a:p>
          <a:p>
            <a:r>
              <a:rPr lang="en-US" sz="2400" b="1" dirty="0">
                <a:latin typeface="Courier New"/>
                <a:cs typeface="Courier New"/>
              </a:rPr>
              <a:t>Z = </a:t>
            </a:r>
            <a:r>
              <a:rPr lang="en-US" sz="2400" b="1" dirty="0">
                <a:solidFill>
                  <a:srgbClr val="000000"/>
                </a:solidFill>
                <a:latin typeface="Courier New"/>
                <a:cs typeface="Courier New"/>
              </a:rPr>
              <a:t>Y</a:t>
            </a:r>
            <a:r>
              <a:rPr lang="en-US" sz="2400" b="1" dirty="0">
                <a:latin typeface="Courier New"/>
                <a:cs typeface="Courier New"/>
              </a:rPr>
              <a:t> + B;</a:t>
            </a:r>
          </a:p>
          <a:p>
            <a:r>
              <a:rPr lang="en-US" sz="2400" b="1" dirty="0">
                <a:latin typeface="Courier New"/>
                <a:cs typeface="Courier New"/>
              </a:rPr>
              <a:t>return Z;</a:t>
            </a:r>
          </a:p>
        </p:txBody>
      </p:sp>
      <p:sp>
        <p:nvSpPr>
          <p:cNvPr id="9" name="Oval 8"/>
          <p:cNvSpPr/>
          <p:nvPr/>
        </p:nvSpPr>
        <p:spPr>
          <a:xfrm>
            <a:off x="5791200" y="1447800"/>
            <a:ext cx="914400" cy="533400"/>
          </a:xfrm>
          <a:prstGeom prst="ellipse">
            <a:avLst/>
          </a:prstGeom>
          <a:noFill/>
          <a:ln w="127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urier New"/>
                <a:cs typeface="Courier New"/>
              </a:rPr>
              <a:t>X/Y</a:t>
            </a:r>
          </a:p>
        </p:txBody>
      </p:sp>
      <p:cxnSp>
        <p:nvCxnSpPr>
          <p:cNvPr id="16" name="Straight Connector 15"/>
          <p:cNvCxnSpPr>
            <a:stCxn id="9" idx="4"/>
            <a:endCxn id="27" idx="7"/>
          </p:cNvCxnSpPr>
          <p:nvPr/>
        </p:nvCxnSpPr>
        <p:spPr>
          <a:xfrm flipH="1">
            <a:off x="5484485" y="1981200"/>
            <a:ext cx="763915" cy="382915"/>
          </a:xfrm>
          <a:prstGeom prst="line">
            <a:avLst/>
          </a:prstGeom>
          <a:ln w="3175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stCxn id="9" idx="4"/>
            <a:endCxn id="12" idx="0"/>
          </p:cNvCxnSpPr>
          <p:nvPr/>
        </p:nvCxnSpPr>
        <p:spPr>
          <a:xfrm flipH="1">
            <a:off x="6210300" y="1981200"/>
            <a:ext cx="38100" cy="838200"/>
          </a:xfrm>
          <a:prstGeom prst="line">
            <a:avLst/>
          </a:prstGeom>
          <a:ln w="3175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4728721" y="3593068"/>
            <a:ext cx="29674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Valid coloring with </a:t>
            </a:r>
            <a:r>
              <a:rPr lang="en-US" dirty="0">
                <a:solidFill>
                  <a:srgbClr val="0000FF"/>
                </a:solidFill>
              </a:rPr>
              <a:t>3 registers</a:t>
            </a:r>
          </a:p>
        </p:txBody>
      </p:sp>
      <p:sp>
        <p:nvSpPr>
          <p:cNvPr id="27" name="Oval 26"/>
          <p:cNvSpPr/>
          <p:nvPr/>
        </p:nvSpPr>
        <p:spPr>
          <a:xfrm>
            <a:off x="5029200" y="2286000"/>
            <a:ext cx="533400" cy="533400"/>
          </a:xfrm>
          <a:prstGeom prst="ellipse">
            <a:avLst/>
          </a:prstGeom>
          <a:noFill/>
          <a:ln w="127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rgbClr val="000000"/>
                </a:solidFill>
                <a:latin typeface="Courier New"/>
                <a:cs typeface="Courier New"/>
              </a:rPr>
              <a:t>A</a:t>
            </a:r>
          </a:p>
        </p:txBody>
      </p:sp>
      <p:sp>
        <p:nvSpPr>
          <p:cNvPr id="28" name="Oval 27"/>
          <p:cNvSpPr/>
          <p:nvPr/>
        </p:nvSpPr>
        <p:spPr>
          <a:xfrm>
            <a:off x="6858000" y="2286000"/>
            <a:ext cx="533400" cy="533400"/>
          </a:xfrm>
          <a:prstGeom prst="ellipse">
            <a:avLst/>
          </a:prstGeom>
          <a:noFill/>
          <a:ln w="127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urier New"/>
                <a:cs typeface="Courier New"/>
              </a:rPr>
              <a:t>Z</a:t>
            </a:r>
          </a:p>
        </p:txBody>
      </p:sp>
      <p:grpSp>
        <p:nvGrpSpPr>
          <p:cNvPr id="22" name="Group 21"/>
          <p:cNvGrpSpPr/>
          <p:nvPr/>
        </p:nvGrpSpPr>
        <p:grpSpPr>
          <a:xfrm>
            <a:off x="5029200" y="1447800"/>
            <a:ext cx="2362200" cy="1905000"/>
            <a:chOff x="5029200" y="1447800"/>
            <a:chExt cx="2362200" cy="1905000"/>
          </a:xfrm>
        </p:grpSpPr>
        <p:sp>
          <p:nvSpPr>
            <p:cNvPr id="11" name="Oval 10"/>
            <p:cNvSpPr/>
            <p:nvPr/>
          </p:nvSpPr>
          <p:spPr>
            <a:xfrm>
              <a:off x="5029200" y="2286000"/>
              <a:ext cx="533400" cy="533400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solidFill>
                    <a:srgbClr val="FFFFFF"/>
                  </a:solidFill>
                  <a:latin typeface="Courier New"/>
                  <a:cs typeface="Courier New"/>
                </a:rPr>
                <a:t>A</a:t>
              </a:r>
            </a:p>
          </p:txBody>
        </p:sp>
        <p:sp>
          <p:nvSpPr>
            <p:cNvPr id="13" name="Oval 12"/>
            <p:cNvSpPr/>
            <p:nvPr/>
          </p:nvSpPr>
          <p:spPr>
            <a:xfrm>
              <a:off x="6858000" y="2286000"/>
              <a:ext cx="533400" cy="533400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solidFill>
                    <a:srgbClr val="FFFFFF"/>
                  </a:solidFill>
                  <a:latin typeface="Courier New"/>
                  <a:cs typeface="Courier New"/>
                </a:rPr>
                <a:t>Z</a:t>
              </a:r>
            </a:p>
          </p:txBody>
        </p:sp>
        <p:sp>
          <p:nvSpPr>
            <p:cNvPr id="31" name="Oval 30"/>
            <p:cNvSpPr/>
            <p:nvPr/>
          </p:nvSpPr>
          <p:spPr>
            <a:xfrm>
              <a:off x="5943600" y="2819400"/>
              <a:ext cx="533400" cy="533400"/>
            </a:xfrm>
            <a:prstGeom prst="ellipse">
              <a:avLst/>
            </a:prstGeom>
            <a:solidFill>
              <a:srgbClr val="008000"/>
            </a:solidFill>
            <a:ln w="127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solidFill>
                    <a:srgbClr val="FFFFFF"/>
                  </a:solidFill>
                  <a:latin typeface="Courier New"/>
                  <a:cs typeface="Courier New"/>
                </a:rPr>
                <a:t>B</a:t>
              </a:r>
            </a:p>
          </p:txBody>
        </p:sp>
        <p:sp>
          <p:nvSpPr>
            <p:cNvPr id="29" name="Oval 28"/>
            <p:cNvSpPr/>
            <p:nvPr/>
          </p:nvSpPr>
          <p:spPr>
            <a:xfrm>
              <a:off x="5791200" y="1447800"/>
              <a:ext cx="914400" cy="533400"/>
            </a:xfrm>
            <a:prstGeom prst="ellipse">
              <a:avLst/>
            </a:prstGeom>
            <a:solidFill>
              <a:srgbClr val="0000FF"/>
            </a:solidFill>
            <a:ln w="127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solidFill>
                    <a:srgbClr val="FFFFFF"/>
                  </a:solidFill>
                  <a:latin typeface="Courier New"/>
                  <a:cs typeface="Courier New"/>
                </a:rPr>
                <a:t>X/Y</a:t>
              </a:r>
            </a:p>
          </p:txBody>
        </p:sp>
      </p:grpSp>
      <p:grpSp>
        <p:nvGrpSpPr>
          <p:cNvPr id="32" name="Group 31"/>
          <p:cNvGrpSpPr/>
          <p:nvPr/>
        </p:nvGrpSpPr>
        <p:grpSpPr>
          <a:xfrm>
            <a:off x="1752600" y="2286000"/>
            <a:ext cx="1371600" cy="228600"/>
            <a:chOff x="1752600" y="2286000"/>
            <a:chExt cx="1371600" cy="228600"/>
          </a:xfrm>
        </p:grpSpPr>
        <p:cxnSp>
          <p:nvCxnSpPr>
            <p:cNvPr id="30" name="Straight Connector 29"/>
            <p:cNvCxnSpPr/>
            <p:nvPr/>
          </p:nvCxnSpPr>
          <p:spPr>
            <a:xfrm flipV="1">
              <a:off x="1752600" y="2286000"/>
              <a:ext cx="1371600" cy="228600"/>
            </a:xfrm>
            <a:prstGeom prst="line">
              <a:avLst/>
            </a:prstGeom>
            <a:ln w="31750">
              <a:solidFill>
                <a:srgbClr val="FF0066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flipH="1" flipV="1">
              <a:off x="1752600" y="2286000"/>
              <a:ext cx="1371600" cy="228600"/>
            </a:xfrm>
            <a:prstGeom prst="line">
              <a:avLst/>
            </a:prstGeom>
            <a:ln w="31750">
              <a:solidFill>
                <a:srgbClr val="FF0066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3535275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Goals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sz="2800" dirty="0"/>
              <a:t>Find an allocation for all pseudo-registers, if possible.</a:t>
            </a:r>
          </a:p>
          <a:p>
            <a:pPr>
              <a:lnSpc>
                <a:spcPct val="150000"/>
              </a:lnSpc>
            </a:pPr>
            <a:endParaRPr lang="en-US" sz="2800" dirty="0"/>
          </a:p>
          <a:p>
            <a:pPr>
              <a:spcBef>
                <a:spcPts val="600"/>
              </a:spcBef>
            </a:pPr>
            <a:r>
              <a:rPr lang="en-US" sz="2800" dirty="0"/>
              <a:t>If there are not enough registers in the machine, choose registers to spill to memory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86360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Should We Coalesce </a:t>
            </a:r>
            <a:r>
              <a:rPr lang="en-US" b="1" dirty="0">
                <a:latin typeface="Courier New"/>
                <a:cs typeface="Courier New"/>
              </a:rPr>
              <a:t>X</a:t>
            </a:r>
            <a:r>
              <a:rPr lang="en-US" dirty="0"/>
              <a:t> and </a:t>
            </a:r>
            <a:r>
              <a:rPr lang="en-US" b="1" dirty="0">
                <a:latin typeface="Courier New"/>
                <a:cs typeface="Courier New"/>
              </a:rPr>
              <a:t>Y</a:t>
            </a:r>
            <a:r>
              <a:rPr lang="en-US" dirty="0"/>
              <a:t> In This Case?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038599"/>
            <a:ext cx="8229600" cy="2057401"/>
          </a:xfrm>
        </p:spPr>
        <p:txBody>
          <a:bodyPr>
            <a:normAutofit/>
          </a:bodyPr>
          <a:lstStyle/>
          <a:p>
            <a:r>
              <a:rPr lang="en-US" sz="2000" dirty="0"/>
              <a:t>It is </a:t>
            </a:r>
            <a:r>
              <a:rPr lang="en-US" sz="2000" dirty="0">
                <a:solidFill>
                  <a:srgbClr val="FF0066"/>
                </a:solidFill>
              </a:rPr>
              <a:t>legal</a:t>
            </a:r>
            <a:r>
              <a:rPr lang="en-US" sz="2000" dirty="0"/>
              <a:t> to </a:t>
            </a:r>
            <a:r>
              <a:rPr lang="en-US" sz="2000" dirty="0">
                <a:solidFill>
                  <a:srgbClr val="FF0066"/>
                </a:solidFill>
              </a:rPr>
              <a:t>coalesce</a:t>
            </a:r>
            <a:r>
              <a:rPr lang="en-US" sz="2000" dirty="0"/>
              <a:t> </a:t>
            </a:r>
            <a:r>
              <a:rPr lang="en-US" sz="2000" b="1" dirty="0">
                <a:solidFill>
                  <a:srgbClr val="0000FF"/>
                </a:solidFill>
                <a:latin typeface="Courier New"/>
                <a:cs typeface="Courier New"/>
              </a:rPr>
              <a:t>X</a:t>
            </a:r>
            <a:r>
              <a:rPr lang="en-US" sz="2000" dirty="0"/>
              <a:t> and </a:t>
            </a:r>
            <a:r>
              <a:rPr lang="en-US" sz="2000" b="1" dirty="0">
                <a:solidFill>
                  <a:srgbClr val="0000FF"/>
                </a:solidFill>
                <a:latin typeface="Courier New"/>
                <a:cs typeface="Courier New"/>
              </a:rPr>
              <a:t>Y</a:t>
            </a:r>
            <a:r>
              <a:rPr lang="en-US" sz="2000" dirty="0"/>
              <a:t> for a “</a:t>
            </a:r>
            <a:r>
              <a:rPr lang="en-US" sz="2000" b="1" dirty="0">
                <a:solidFill>
                  <a:srgbClr val="0000FF"/>
                </a:solidFill>
                <a:latin typeface="Courier New"/>
                <a:cs typeface="Courier New"/>
              </a:rPr>
              <a:t>Y = X</a:t>
            </a:r>
            <a:r>
              <a:rPr lang="en-US" sz="2000" dirty="0"/>
              <a:t>” copy instruction </a:t>
            </a:r>
            <a:r>
              <a:rPr lang="en-US" sz="2000" dirty="0" err="1"/>
              <a:t>iff</a:t>
            </a:r>
            <a:r>
              <a:rPr lang="en-US" sz="2000" dirty="0"/>
              <a:t>:</a:t>
            </a:r>
          </a:p>
          <a:p>
            <a:pPr lvl="1"/>
            <a:r>
              <a:rPr lang="en-US" sz="2000" dirty="0"/>
              <a:t>initial definition of </a:t>
            </a:r>
            <a:r>
              <a:rPr lang="en-US" sz="2000" b="1" dirty="0">
                <a:latin typeface="Courier New"/>
                <a:cs typeface="Courier New"/>
              </a:rPr>
              <a:t>Y</a:t>
            </a:r>
            <a:r>
              <a:rPr lang="en-US" sz="2000" dirty="0"/>
              <a:t>’s live range is this copy instruction, AND</a:t>
            </a:r>
          </a:p>
          <a:p>
            <a:pPr lvl="1"/>
            <a:r>
              <a:rPr lang="en-US" sz="2000" dirty="0"/>
              <a:t>the </a:t>
            </a:r>
            <a:r>
              <a:rPr lang="en-US" sz="2000" dirty="0">
                <a:solidFill>
                  <a:srgbClr val="0000FF"/>
                </a:solidFill>
              </a:rPr>
              <a:t>live ranges of </a:t>
            </a:r>
            <a:r>
              <a:rPr lang="en-US" sz="2000" b="1" dirty="0">
                <a:solidFill>
                  <a:srgbClr val="0000FF"/>
                </a:solidFill>
                <a:latin typeface="Courier New"/>
                <a:cs typeface="Courier New"/>
              </a:rPr>
              <a:t>X</a:t>
            </a:r>
            <a:r>
              <a:rPr lang="en-US" sz="2000" dirty="0">
                <a:solidFill>
                  <a:srgbClr val="0000FF"/>
                </a:solidFill>
              </a:rPr>
              <a:t> and </a:t>
            </a:r>
            <a:r>
              <a:rPr lang="en-US" sz="2000" b="1" dirty="0">
                <a:solidFill>
                  <a:srgbClr val="0000FF"/>
                </a:solidFill>
                <a:latin typeface="Courier New"/>
                <a:cs typeface="Courier New"/>
              </a:rPr>
              <a:t>Y</a:t>
            </a:r>
            <a:r>
              <a:rPr lang="en-US" sz="2000" dirty="0">
                <a:solidFill>
                  <a:srgbClr val="0000FF"/>
                </a:solidFill>
              </a:rPr>
              <a:t> do not interfere otherwise</a:t>
            </a:r>
          </a:p>
          <a:p>
            <a:pPr lvl="1"/>
            <a:endParaRPr lang="en-US" sz="2000" dirty="0">
              <a:solidFill>
                <a:srgbClr val="0000FF"/>
              </a:solidFill>
            </a:endParaRPr>
          </a:p>
          <a:p>
            <a:r>
              <a:rPr lang="en-US" sz="2000" dirty="0"/>
              <a:t>But just because it is legal doesn’t mean that it is a good idea…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40</a:t>
            </a:fld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2692774" y="1524000"/>
            <a:ext cx="2031626" cy="83099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000000"/>
                </a:solidFill>
                <a:latin typeface="Courier New"/>
                <a:cs typeface="Courier New"/>
              </a:rPr>
              <a:t>X </a:t>
            </a:r>
            <a:r>
              <a:rPr lang="en-US" sz="2400" b="1" dirty="0">
                <a:latin typeface="Courier New"/>
                <a:cs typeface="Courier New"/>
              </a:rPr>
              <a:t>= A + B;</a:t>
            </a:r>
          </a:p>
          <a:p>
            <a:r>
              <a:rPr lang="en-US" sz="2400" b="1" dirty="0">
                <a:solidFill>
                  <a:srgbClr val="0000FF"/>
                </a:solidFill>
                <a:latin typeface="Courier New"/>
                <a:cs typeface="Courier New"/>
              </a:rPr>
              <a:t>Y = X;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953000" y="2620327"/>
            <a:ext cx="1292842" cy="46166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0000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000000"/>
                </a:solidFill>
                <a:latin typeface="Courier New"/>
                <a:cs typeface="Courier New"/>
              </a:rPr>
              <a:t>X = 2;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692774" y="3310592"/>
            <a:ext cx="2031626" cy="46166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0000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b="1" dirty="0">
                <a:latin typeface="Courier New"/>
                <a:cs typeface="Courier New"/>
              </a:rPr>
              <a:t>Z = Y + X;</a:t>
            </a:r>
          </a:p>
        </p:txBody>
      </p:sp>
      <p:cxnSp>
        <p:nvCxnSpPr>
          <p:cNvPr id="13" name="Straight Arrow Connector 12"/>
          <p:cNvCxnSpPr>
            <a:stCxn id="10" idx="2"/>
            <a:endCxn id="11" idx="0"/>
          </p:cNvCxnSpPr>
          <p:nvPr/>
        </p:nvCxnSpPr>
        <p:spPr>
          <a:xfrm>
            <a:off x="3708587" y="2354997"/>
            <a:ext cx="1890834" cy="26533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10" idx="2"/>
            <a:endCxn id="12" idx="0"/>
          </p:cNvCxnSpPr>
          <p:nvPr/>
        </p:nvCxnSpPr>
        <p:spPr>
          <a:xfrm>
            <a:off x="3708587" y="2354997"/>
            <a:ext cx="0" cy="955595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11" idx="2"/>
            <a:endCxn id="12" idx="0"/>
          </p:cNvCxnSpPr>
          <p:nvPr/>
        </p:nvCxnSpPr>
        <p:spPr>
          <a:xfrm flipH="1">
            <a:off x="3708587" y="3081992"/>
            <a:ext cx="1890834" cy="22860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9" name="Group 18"/>
          <p:cNvGrpSpPr/>
          <p:nvPr/>
        </p:nvGrpSpPr>
        <p:grpSpPr>
          <a:xfrm>
            <a:off x="5334000" y="1371600"/>
            <a:ext cx="3200399" cy="1143000"/>
            <a:chOff x="5334000" y="1371600"/>
            <a:chExt cx="3200399" cy="1143000"/>
          </a:xfrm>
        </p:grpSpPr>
        <p:sp>
          <p:nvSpPr>
            <p:cNvPr id="16" name="TextBox 15"/>
            <p:cNvSpPr txBox="1"/>
            <p:nvPr/>
          </p:nvSpPr>
          <p:spPr>
            <a:xfrm>
              <a:off x="5867400" y="1371600"/>
              <a:ext cx="2666999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>
                  <a:solidFill>
                    <a:srgbClr val="0000FF"/>
                  </a:solidFill>
                </a:rPr>
                <a:t>No!</a:t>
              </a:r>
              <a:r>
                <a:rPr lang="en-US" sz="2000" dirty="0"/>
                <a:t>  That would result in </a:t>
              </a:r>
              <a:r>
                <a:rPr lang="en-US" sz="2000" dirty="0">
                  <a:solidFill>
                    <a:srgbClr val="FF3399"/>
                  </a:solidFill>
                </a:rPr>
                <a:t>incorrect behavior</a:t>
              </a:r>
              <a:r>
                <a:rPr lang="en-US" sz="2000" dirty="0"/>
                <a:t> if this branch is taken.</a:t>
              </a:r>
            </a:p>
          </p:txBody>
        </p:sp>
        <p:cxnSp>
          <p:nvCxnSpPr>
            <p:cNvPr id="18" name="Straight Arrow Connector 17"/>
            <p:cNvCxnSpPr>
              <a:stCxn id="16" idx="1"/>
            </p:cNvCxnSpPr>
            <p:nvPr/>
          </p:nvCxnSpPr>
          <p:spPr>
            <a:xfrm flipH="1">
              <a:off x="5334000" y="1879432"/>
              <a:ext cx="533400" cy="635168"/>
            </a:xfrm>
            <a:prstGeom prst="straightConnector1">
              <a:avLst/>
            </a:prstGeom>
            <a:ln w="34925">
              <a:solidFill>
                <a:srgbClr val="FF0066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6060463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36525"/>
            <a:ext cx="8458200" cy="1158875"/>
          </a:xfrm>
        </p:spPr>
        <p:txBody>
          <a:bodyPr>
            <a:normAutofit fontScale="90000"/>
          </a:bodyPr>
          <a:lstStyle/>
          <a:p>
            <a:r>
              <a:rPr lang="en-US" dirty="0"/>
              <a:t>Why Coalescing May Be Undesirable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200400"/>
            <a:ext cx="8229600" cy="3048000"/>
          </a:xfrm>
        </p:spPr>
        <p:txBody>
          <a:bodyPr>
            <a:normAutofit fontScale="62500" lnSpcReduction="20000"/>
          </a:bodyPr>
          <a:lstStyle/>
          <a:p>
            <a:r>
              <a:rPr lang="en-US" dirty="0"/>
              <a:t>What is the likely impact of coalescing </a:t>
            </a:r>
            <a:r>
              <a:rPr lang="en-US" b="1" dirty="0">
                <a:latin typeface="Courier New"/>
                <a:cs typeface="Courier New"/>
              </a:rPr>
              <a:t>X</a:t>
            </a:r>
            <a:r>
              <a:rPr lang="en-US" dirty="0"/>
              <a:t> and </a:t>
            </a:r>
            <a:r>
              <a:rPr lang="en-US" b="1" dirty="0">
                <a:latin typeface="Courier New"/>
                <a:cs typeface="Courier New"/>
              </a:rPr>
              <a:t>Y</a:t>
            </a:r>
            <a:r>
              <a:rPr lang="en-US" dirty="0"/>
              <a:t> on:</a:t>
            </a:r>
          </a:p>
          <a:p>
            <a:pPr lvl="1"/>
            <a:r>
              <a:rPr lang="en-US" dirty="0"/>
              <a:t>live range size(s)?</a:t>
            </a:r>
          </a:p>
          <a:p>
            <a:pPr lvl="2"/>
            <a:r>
              <a:rPr lang="en-US" dirty="0"/>
              <a:t>recall our discussion of live range splitting</a:t>
            </a:r>
          </a:p>
          <a:p>
            <a:pPr lvl="1"/>
            <a:r>
              <a:rPr lang="en-US" dirty="0" err="1"/>
              <a:t>colorability</a:t>
            </a:r>
            <a:r>
              <a:rPr lang="en-US" dirty="0"/>
              <a:t> of the interference graph?</a:t>
            </a:r>
          </a:p>
          <a:p>
            <a:r>
              <a:rPr lang="en-US" dirty="0"/>
              <a:t>Fundamentally, </a:t>
            </a:r>
            <a:r>
              <a:rPr lang="en-US" dirty="0">
                <a:solidFill>
                  <a:srgbClr val="0000FF"/>
                </a:solidFill>
              </a:rPr>
              <a:t>coalescing adds further constraints to the coloring problem</a:t>
            </a:r>
          </a:p>
          <a:p>
            <a:pPr lvl="1"/>
            <a:r>
              <a:rPr lang="en-US" dirty="0"/>
              <a:t>doesn’t make coloring easier; may make it more difficult</a:t>
            </a:r>
          </a:p>
          <a:p>
            <a:r>
              <a:rPr lang="en-US" dirty="0"/>
              <a:t>If we coalesce in this case, we may:</a:t>
            </a:r>
          </a:p>
          <a:p>
            <a:pPr lvl="1"/>
            <a:r>
              <a:rPr lang="en-US" dirty="0"/>
              <a:t>save a copy instruction, BUT</a:t>
            </a:r>
          </a:p>
          <a:p>
            <a:pPr lvl="1"/>
            <a:r>
              <a:rPr lang="en-US" dirty="0">
                <a:solidFill>
                  <a:srgbClr val="0000FF"/>
                </a:solidFill>
              </a:rPr>
              <a:t>cause significant spilling overhead if we can no longer color the graph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41</a:t>
            </a:fld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3000078" y="1143000"/>
            <a:ext cx="2791122" cy="194873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>
              <a:lnSpc>
                <a:spcPct val="110000"/>
              </a:lnSpc>
            </a:pPr>
            <a:r>
              <a:rPr lang="en-US" sz="2200" b="1" dirty="0">
                <a:solidFill>
                  <a:srgbClr val="0000FF"/>
                </a:solidFill>
                <a:latin typeface="Courier New"/>
                <a:cs typeface="Courier New"/>
              </a:rPr>
              <a:t>X </a:t>
            </a:r>
            <a:r>
              <a:rPr lang="en-US" sz="2200" b="1" dirty="0">
                <a:latin typeface="Courier New"/>
                <a:cs typeface="Courier New"/>
              </a:rPr>
              <a:t>= A + B;</a:t>
            </a:r>
          </a:p>
          <a:p>
            <a:pPr>
              <a:lnSpc>
                <a:spcPct val="110000"/>
              </a:lnSpc>
            </a:pPr>
            <a:r>
              <a:rPr lang="en-US" sz="2200" b="1" dirty="0">
                <a:latin typeface="Courier New"/>
                <a:cs typeface="Courier New"/>
              </a:rPr>
              <a:t>…</a:t>
            </a:r>
          </a:p>
          <a:p>
            <a:pPr>
              <a:lnSpc>
                <a:spcPct val="110000"/>
              </a:lnSpc>
            </a:pPr>
            <a:r>
              <a:rPr lang="en-US" sz="2200" b="1" dirty="0">
                <a:solidFill>
                  <a:srgbClr val="0000FF"/>
                </a:solidFill>
                <a:latin typeface="Courier New"/>
                <a:cs typeface="Courier New"/>
              </a:rPr>
              <a:t>Y = X;</a:t>
            </a:r>
          </a:p>
          <a:p>
            <a:pPr>
              <a:lnSpc>
                <a:spcPct val="110000"/>
              </a:lnSpc>
            </a:pPr>
            <a:r>
              <a:rPr lang="en-US" sz="2200" b="1" dirty="0">
                <a:latin typeface="Courier New"/>
                <a:cs typeface="Courier New"/>
              </a:rPr>
              <a:t>…</a:t>
            </a:r>
          </a:p>
          <a:p>
            <a:pPr>
              <a:lnSpc>
                <a:spcPct val="110000"/>
              </a:lnSpc>
            </a:pPr>
            <a:r>
              <a:rPr lang="en-US" sz="2200" b="1" dirty="0">
                <a:latin typeface="Courier New"/>
                <a:cs typeface="Courier New"/>
              </a:rPr>
              <a:t>Z = </a:t>
            </a:r>
            <a:r>
              <a:rPr lang="en-US" sz="2200" b="1" dirty="0">
                <a:solidFill>
                  <a:srgbClr val="0000FF"/>
                </a:solidFill>
                <a:latin typeface="Courier New"/>
                <a:cs typeface="Courier New"/>
              </a:rPr>
              <a:t>Y</a:t>
            </a:r>
            <a:r>
              <a:rPr lang="en-US" sz="2200" b="1" dirty="0">
                <a:latin typeface="Courier New"/>
                <a:cs typeface="Courier New"/>
              </a:rPr>
              <a:t> + 4;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3352800" y="1550313"/>
            <a:ext cx="2359340" cy="1192887"/>
            <a:chOff x="3352800" y="1626513"/>
            <a:chExt cx="2359340" cy="1192887"/>
          </a:xfrm>
        </p:grpSpPr>
        <p:sp>
          <p:nvSpPr>
            <p:cNvPr id="9" name="TextBox 8"/>
            <p:cNvSpPr txBox="1"/>
            <p:nvPr/>
          </p:nvSpPr>
          <p:spPr>
            <a:xfrm>
              <a:off x="3352800" y="1626513"/>
              <a:ext cx="2359340" cy="430887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txBody>
            <a:bodyPr wrap="none" rtlCol="0">
              <a:spAutoFit/>
            </a:bodyPr>
            <a:lstStyle/>
            <a:p>
              <a:r>
                <a:rPr lang="en-US" sz="2200" i="1" dirty="0">
                  <a:solidFill>
                    <a:srgbClr val="FF0066"/>
                  </a:solidFill>
                  <a:latin typeface="+mj-lt"/>
                  <a:cs typeface="Courier New"/>
                </a:rPr>
                <a:t>// 100 instructions</a:t>
              </a: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3352800" y="2388513"/>
              <a:ext cx="2359340" cy="430887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txBody>
            <a:bodyPr wrap="none" rtlCol="0">
              <a:spAutoFit/>
            </a:bodyPr>
            <a:lstStyle/>
            <a:p>
              <a:r>
                <a:rPr lang="en-US" sz="2200" i="1" dirty="0">
                  <a:solidFill>
                    <a:srgbClr val="FF0066"/>
                  </a:solidFill>
                  <a:latin typeface="+mj-lt"/>
                  <a:cs typeface="Courier New"/>
                </a:rPr>
                <a:t>// 100 instructions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84435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4547"/>
            <a:ext cx="8229600" cy="1143000"/>
          </a:xfrm>
        </p:spPr>
        <p:txBody>
          <a:bodyPr/>
          <a:lstStyle/>
          <a:p>
            <a:r>
              <a:rPr lang="en-US" dirty="0"/>
              <a:t>When to Coalesce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55132"/>
            <a:ext cx="8502316" cy="3530451"/>
          </a:xfrm>
        </p:spPr>
        <p:txBody>
          <a:bodyPr>
            <a:normAutofit/>
          </a:bodyPr>
          <a:lstStyle/>
          <a:p>
            <a:r>
              <a:rPr lang="en-US" sz="2400" dirty="0"/>
              <a:t>Goal when coalescing is legal:</a:t>
            </a:r>
          </a:p>
          <a:p>
            <a:pPr lvl="1"/>
            <a:r>
              <a:rPr lang="en-US" sz="2000" dirty="0"/>
              <a:t>coalesce </a:t>
            </a:r>
            <a:r>
              <a:rPr lang="en-US" sz="2000" i="1" dirty="0">
                <a:solidFill>
                  <a:srgbClr val="0000FF"/>
                </a:solidFill>
              </a:rPr>
              <a:t>unless</a:t>
            </a:r>
            <a:r>
              <a:rPr lang="en-US" sz="2000" dirty="0">
                <a:solidFill>
                  <a:srgbClr val="0000FF"/>
                </a:solidFill>
              </a:rPr>
              <a:t> </a:t>
            </a:r>
            <a:r>
              <a:rPr lang="en-US" sz="2000" dirty="0"/>
              <a:t>it would make a colorable graph </a:t>
            </a:r>
            <a:r>
              <a:rPr lang="en-US" sz="2000" dirty="0">
                <a:solidFill>
                  <a:srgbClr val="0000FF"/>
                </a:solidFill>
              </a:rPr>
              <a:t>non-colorable</a:t>
            </a:r>
          </a:p>
          <a:p>
            <a:r>
              <a:rPr lang="en-US" sz="2400" dirty="0"/>
              <a:t>The bad news:</a:t>
            </a:r>
          </a:p>
          <a:p>
            <a:pPr lvl="1"/>
            <a:r>
              <a:rPr lang="en-US" sz="2400" dirty="0"/>
              <a:t>predicting </a:t>
            </a:r>
            <a:r>
              <a:rPr lang="en-US" sz="2400" dirty="0" err="1"/>
              <a:t>colorability</a:t>
            </a:r>
            <a:r>
              <a:rPr lang="en-US" sz="2400" dirty="0"/>
              <a:t> is tricky!</a:t>
            </a:r>
          </a:p>
          <a:p>
            <a:pPr lvl="2"/>
            <a:r>
              <a:rPr lang="en-US" sz="2000" dirty="0"/>
              <a:t>it depends on the shape of the graph</a:t>
            </a:r>
          </a:p>
          <a:p>
            <a:pPr lvl="2"/>
            <a:r>
              <a:rPr lang="en-US" sz="2000" dirty="0"/>
              <a:t>graph coloring is NP-hard</a:t>
            </a:r>
          </a:p>
          <a:p>
            <a:r>
              <a:rPr lang="en-US" sz="2400" u="sng" dirty="0"/>
              <a:t>Example</a:t>
            </a:r>
            <a:r>
              <a:rPr lang="en-US" sz="2400" dirty="0"/>
              <a:t>: assuming </a:t>
            </a:r>
            <a:r>
              <a:rPr lang="en-US" sz="2400" dirty="0">
                <a:solidFill>
                  <a:srgbClr val="0000FF"/>
                </a:solidFill>
              </a:rPr>
              <a:t>2 registers</a:t>
            </a:r>
            <a:r>
              <a:rPr lang="en-US" sz="2400" dirty="0"/>
              <a:t>, should we </a:t>
            </a:r>
            <a:r>
              <a:rPr lang="en-US" sz="2400" dirty="0">
                <a:solidFill>
                  <a:srgbClr val="0000FF"/>
                </a:solidFill>
              </a:rPr>
              <a:t>coalesce </a:t>
            </a:r>
            <a:r>
              <a:rPr lang="en-US" sz="2400" b="1" dirty="0">
                <a:solidFill>
                  <a:srgbClr val="0000FF"/>
                </a:solidFill>
                <a:latin typeface="Courier New"/>
                <a:cs typeface="Courier New"/>
              </a:rPr>
              <a:t>X</a:t>
            </a:r>
            <a:r>
              <a:rPr lang="en-US" sz="2400" dirty="0">
                <a:solidFill>
                  <a:srgbClr val="0000FF"/>
                </a:solidFill>
              </a:rPr>
              <a:t> and </a:t>
            </a:r>
            <a:r>
              <a:rPr lang="en-US" sz="2400" b="1" dirty="0">
                <a:solidFill>
                  <a:srgbClr val="0000FF"/>
                </a:solidFill>
                <a:latin typeface="Courier New"/>
                <a:cs typeface="Courier New"/>
              </a:rPr>
              <a:t>Y</a:t>
            </a:r>
            <a:r>
              <a:rPr lang="en-US" sz="2400" dirty="0">
                <a:solidFill>
                  <a:srgbClr val="0000FF"/>
                </a:solidFill>
              </a:rPr>
              <a:t>?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42</a:t>
            </a:fld>
            <a:endParaRPr lang="en-US" dirty="0"/>
          </a:p>
        </p:txBody>
      </p:sp>
      <p:grpSp>
        <p:nvGrpSpPr>
          <p:cNvPr id="31" name="Group 30"/>
          <p:cNvGrpSpPr/>
          <p:nvPr/>
        </p:nvGrpSpPr>
        <p:grpSpPr>
          <a:xfrm>
            <a:off x="4648200" y="4431268"/>
            <a:ext cx="2895600" cy="1828800"/>
            <a:chOff x="4648200" y="3581400"/>
            <a:chExt cx="2895600" cy="1828800"/>
          </a:xfrm>
        </p:grpSpPr>
        <p:sp>
          <p:nvSpPr>
            <p:cNvPr id="35" name="Oval 34"/>
            <p:cNvSpPr/>
            <p:nvPr/>
          </p:nvSpPr>
          <p:spPr>
            <a:xfrm>
              <a:off x="5410200" y="4876800"/>
              <a:ext cx="533400" cy="53340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solidFill>
                    <a:schemeClr val="tx1"/>
                  </a:solidFill>
                  <a:latin typeface="Courier New"/>
                  <a:cs typeface="Courier New"/>
                </a:rPr>
                <a:t>B</a:t>
              </a:r>
            </a:p>
          </p:txBody>
        </p:sp>
        <p:sp>
          <p:nvSpPr>
            <p:cNvPr id="36" name="Oval 35"/>
            <p:cNvSpPr/>
            <p:nvPr/>
          </p:nvSpPr>
          <p:spPr>
            <a:xfrm>
              <a:off x="5486400" y="3581400"/>
              <a:ext cx="1219200" cy="53340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solidFill>
                    <a:schemeClr val="tx1"/>
                  </a:solidFill>
                  <a:latin typeface="Courier New"/>
                  <a:cs typeface="Courier New"/>
                </a:rPr>
                <a:t>X/Y</a:t>
              </a:r>
            </a:p>
          </p:txBody>
        </p:sp>
        <p:cxnSp>
          <p:nvCxnSpPr>
            <p:cNvPr id="38" name="Straight Connector 37"/>
            <p:cNvCxnSpPr>
              <a:endCxn id="42" idx="0"/>
            </p:cNvCxnSpPr>
            <p:nvPr/>
          </p:nvCxnSpPr>
          <p:spPr>
            <a:xfrm>
              <a:off x="6248400" y="4114800"/>
              <a:ext cx="342900" cy="762000"/>
            </a:xfrm>
            <a:prstGeom prst="line">
              <a:avLst/>
            </a:prstGeom>
            <a:ln w="31750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>
              <a:stCxn id="36" idx="3"/>
              <a:endCxn id="40" idx="7"/>
            </p:cNvCxnSpPr>
            <p:nvPr/>
          </p:nvCxnSpPr>
          <p:spPr>
            <a:xfrm flipH="1">
              <a:off x="5103485" y="4036685"/>
              <a:ext cx="561463" cy="461030"/>
            </a:xfrm>
            <a:prstGeom prst="line">
              <a:avLst/>
            </a:prstGeom>
            <a:ln w="31750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0" name="Oval 39"/>
            <p:cNvSpPr/>
            <p:nvPr/>
          </p:nvSpPr>
          <p:spPr>
            <a:xfrm>
              <a:off x="4648200" y="4419600"/>
              <a:ext cx="533400" cy="53340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solidFill>
                    <a:srgbClr val="000000"/>
                  </a:solidFill>
                  <a:latin typeface="Courier New"/>
                  <a:cs typeface="Courier New"/>
                </a:rPr>
                <a:t>A</a:t>
              </a:r>
            </a:p>
          </p:txBody>
        </p:sp>
        <p:sp>
          <p:nvSpPr>
            <p:cNvPr id="41" name="Oval 40"/>
            <p:cNvSpPr/>
            <p:nvPr/>
          </p:nvSpPr>
          <p:spPr>
            <a:xfrm>
              <a:off x="7010400" y="4419600"/>
              <a:ext cx="533400" cy="53340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solidFill>
                    <a:schemeClr val="tx1"/>
                  </a:solidFill>
                  <a:latin typeface="Courier New"/>
                  <a:cs typeface="Courier New"/>
                </a:rPr>
                <a:t>D</a:t>
              </a:r>
            </a:p>
          </p:txBody>
        </p:sp>
        <p:sp>
          <p:nvSpPr>
            <p:cNvPr id="42" name="Oval 41"/>
            <p:cNvSpPr/>
            <p:nvPr/>
          </p:nvSpPr>
          <p:spPr>
            <a:xfrm>
              <a:off x="6324600" y="4876800"/>
              <a:ext cx="533400" cy="53340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solidFill>
                    <a:schemeClr val="tx1"/>
                  </a:solidFill>
                  <a:latin typeface="Courier New"/>
                  <a:cs typeface="Courier New"/>
                </a:rPr>
                <a:t>C</a:t>
              </a:r>
            </a:p>
          </p:txBody>
        </p:sp>
        <p:cxnSp>
          <p:nvCxnSpPr>
            <p:cNvPr id="43" name="Straight Connector 42"/>
            <p:cNvCxnSpPr>
              <a:endCxn id="35" idx="0"/>
            </p:cNvCxnSpPr>
            <p:nvPr/>
          </p:nvCxnSpPr>
          <p:spPr>
            <a:xfrm flipH="1">
              <a:off x="5676900" y="4114800"/>
              <a:ext cx="266700" cy="762000"/>
            </a:xfrm>
            <a:prstGeom prst="line">
              <a:avLst/>
            </a:prstGeom>
            <a:ln w="31750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>
              <a:stCxn id="42" idx="2"/>
              <a:endCxn id="35" idx="6"/>
            </p:cNvCxnSpPr>
            <p:nvPr/>
          </p:nvCxnSpPr>
          <p:spPr>
            <a:xfrm flipH="1">
              <a:off x="5943600" y="5143500"/>
              <a:ext cx="381000" cy="0"/>
            </a:xfrm>
            <a:prstGeom prst="line">
              <a:avLst/>
            </a:prstGeom>
            <a:ln w="31750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>
              <a:stCxn id="36" idx="5"/>
              <a:endCxn id="41" idx="1"/>
            </p:cNvCxnSpPr>
            <p:nvPr/>
          </p:nvCxnSpPr>
          <p:spPr>
            <a:xfrm>
              <a:off x="6527052" y="4036685"/>
              <a:ext cx="561463" cy="461030"/>
            </a:xfrm>
            <a:prstGeom prst="line">
              <a:avLst/>
            </a:prstGeom>
            <a:ln w="31750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1" name="TextBox 50"/>
          <p:cNvSpPr txBox="1"/>
          <p:nvPr/>
        </p:nvSpPr>
        <p:spPr>
          <a:xfrm>
            <a:off x="1725282" y="6412468"/>
            <a:ext cx="1246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solidFill>
                  <a:srgbClr val="0000FF"/>
                </a:solidFill>
              </a:rPr>
              <a:t>2-colorable</a:t>
            </a:r>
          </a:p>
        </p:txBody>
      </p:sp>
      <p:grpSp>
        <p:nvGrpSpPr>
          <p:cNvPr id="34" name="Group 33"/>
          <p:cNvGrpSpPr/>
          <p:nvPr/>
        </p:nvGrpSpPr>
        <p:grpSpPr>
          <a:xfrm>
            <a:off x="838200" y="4431268"/>
            <a:ext cx="2895600" cy="1828800"/>
            <a:chOff x="838200" y="3581400"/>
            <a:chExt cx="2895600" cy="1828800"/>
          </a:xfrm>
        </p:grpSpPr>
        <p:cxnSp>
          <p:nvCxnSpPr>
            <p:cNvPr id="29" name="Straight Connector 28"/>
            <p:cNvCxnSpPr>
              <a:stCxn id="58" idx="2"/>
              <a:endCxn id="53" idx="6"/>
            </p:cNvCxnSpPr>
            <p:nvPr/>
          </p:nvCxnSpPr>
          <p:spPr>
            <a:xfrm flipH="1">
              <a:off x="2133600" y="5143500"/>
              <a:ext cx="381000" cy="0"/>
            </a:xfrm>
            <a:prstGeom prst="line">
              <a:avLst/>
            </a:prstGeom>
            <a:ln w="31750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59" name="Group 58"/>
            <p:cNvGrpSpPr/>
            <p:nvPr/>
          </p:nvGrpSpPr>
          <p:grpSpPr>
            <a:xfrm>
              <a:off x="838200" y="3581400"/>
              <a:ext cx="2895600" cy="1828800"/>
              <a:chOff x="838200" y="3581400"/>
              <a:chExt cx="2895600" cy="1828800"/>
            </a:xfrm>
          </p:grpSpPr>
          <p:sp>
            <p:nvSpPr>
              <p:cNvPr id="53" name="Oval 52"/>
              <p:cNvSpPr/>
              <p:nvPr/>
            </p:nvSpPr>
            <p:spPr>
              <a:xfrm>
                <a:off x="1600200" y="4876800"/>
                <a:ext cx="533400" cy="533400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b="1" dirty="0">
                    <a:solidFill>
                      <a:srgbClr val="000000"/>
                    </a:solidFill>
                    <a:latin typeface="Courier New"/>
                    <a:cs typeface="Courier New"/>
                  </a:rPr>
                  <a:t>B</a:t>
                </a:r>
              </a:p>
            </p:txBody>
          </p:sp>
          <p:sp>
            <p:nvSpPr>
              <p:cNvPr id="54" name="Oval 53"/>
              <p:cNvSpPr/>
              <p:nvPr/>
            </p:nvSpPr>
            <p:spPr>
              <a:xfrm>
                <a:off x="1600200" y="3581400"/>
                <a:ext cx="533400" cy="533400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b="1" dirty="0">
                    <a:solidFill>
                      <a:srgbClr val="000000"/>
                    </a:solidFill>
                    <a:latin typeface="Courier New"/>
                    <a:cs typeface="Courier New"/>
                  </a:rPr>
                  <a:t>X</a:t>
                </a:r>
              </a:p>
            </p:txBody>
          </p:sp>
          <p:sp>
            <p:nvSpPr>
              <p:cNvPr id="55" name="Oval 54"/>
              <p:cNvSpPr/>
              <p:nvPr/>
            </p:nvSpPr>
            <p:spPr>
              <a:xfrm>
                <a:off x="2514600" y="3581400"/>
                <a:ext cx="533400" cy="533400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b="1" dirty="0">
                    <a:solidFill>
                      <a:srgbClr val="000000"/>
                    </a:solidFill>
                    <a:latin typeface="Courier New"/>
                    <a:cs typeface="Courier New"/>
                  </a:rPr>
                  <a:t>Y</a:t>
                </a:r>
              </a:p>
            </p:txBody>
          </p:sp>
          <p:sp>
            <p:nvSpPr>
              <p:cNvPr id="56" name="Oval 55"/>
              <p:cNvSpPr/>
              <p:nvPr/>
            </p:nvSpPr>
            <p:spPr>
              <a:xfrm>
                <a:off x="838200" y="4419600"/>
                <a:ext cx="533400" cy="533400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b="1" dirty="0">
                    <a:solidFill>
                      <a:srgbClr val="000000"/>
                    </a:solidFill>
                    <a:latin typeface="Courier New"/>
                    <a:cs typeface="Courier New"/>
                  </a:rPr>
                  <a:t>A</a:t>
                </a:r>
              </a:p>
            </p:txBody>
          </p:sp>
          <p:sp>
            <p:nvSpPr>
              <p:cNvPr id="57" name="Oval 56"/>
              <p:cNvSpPr/>
              <p:nvPr/>
            </p:nvSpPr>
            <p:spPr>
              <a:xfrm>
                <a:off x="3200400" y="4419600"/>
                <a:ext cx="533400" cy="533400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b="1" dirty="0">
                    <a:solidFill>
                      <a:srgbClr val="000000"/>
                    </a:solidFill>
                    <a:latin typeface="Courier New"/>
                    <a:cs typeface="Courier New"/>
                  </a:rPr>
                  <a:t>D</a:t>
                </a:r>
              </a:p>
            </p:txBody>
          </p:sp>
          <p:sp>
            <p:nvSpPr>
              <p:cNvPr id="58" name="Oval 57"/>
              <p:cNvSpPr/>
              <p:nvPr/>
            </p:nvSpPr>
            <p:spPr>
              <a:xfrm>
                <a:off x="2514600" y="4876800"/>
                <a:ext cx="533400" cy="533400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b="1" dirty="0">
                    <a:solidFill>
                      <a:srgbClr val="000000"/>
                    </a:solidFill>
                    <a:latin typeface="Courier New"/>
                    <a:cs typeface="Courier New"/>
                  </a:rPr>
                  <a:t>C</a:t>
                </a:r>
              </a:p>
            </p:txBody>
          </p:sp>
        </p:grpSp>
        <p:cxnSp>
          <p:nvCxnSpPr>
            <p:cNvPr id="10" name="Straight Connector 9"/>
            <p:cNvCxnSpPr>
              <a:stCxn id="55" idx="4"/>
              <a:endCxn id="58" idx="0"/>
            </p:cNvCxnSpPr>
            <p:nvPr/>
          </p:nvCxnSpPr>
          <p:spPr>
            <a:xfrm>
              <a:off x="2781300" y="4114800"/>
              <a:ext cx="0" cy="762000"/>
            </a:xfrm>
            <a:prstGeom prst="line">
              <a:avLst/>
            </a:prstGeom>
            <a:ln w="31750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>
              <a:stCxn id="54" idx="3"/>
              <a:endCxn id="56" idx="7"/>
            </p:cNvCxnSpPr>
            <p:nvPr/>
          </p:nvCxnSpPr>
          <p:spPr>
            <a:xfrm flipH="1">
              <a:off x="1293485" y="4036685"/>
              <a:ext cx="384830" cy="461030"/>
            </a:xfrm>
            <a:prstGeom prst="line">
              <a:avLst/>
            </a:prstGeom>
            <a:ln w="31750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>
              <a:stCxn id="54" idx="4"/>
              <a:endCxn id="53" idx="0"/>
            </p:cNvCxnSpPr>
            <p:nvPr/>
          </p:nvCxnSpPr>
          <p:spPr>
            <a:xfrm>
              <a:off x="1866900" y="4114800"/>
              <a:ext cx="0" cy="762000"/>
            </a:xfrm>
            <a:prstGeom prst="line">
              <a:avLst/>
            </a:prstGeom>
            <a:ln w="31750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>
              <a:stCxn id="55" idx="5"/>
              <a:endCxn id="57" idx="1"/>
            </p:cNvCxnSpPr>
            <p:nvPr/>
          </p:nvCxnSpPr>
          <p:spPr>
            <a:xfrm>
              <a:off x="2969885" y="4036685"/>
              <a:ext cx="308630" cy="461030"/>
            </a:xfrm>
            <a:prstGeom prst="line">
              <a:avLst/>
            </a:prstGeom>
            <a:ln w="31750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5" name="Group 24"/>
          <p:cNvGrpSpPr/>
          <p:nvPr/>
        </p:nvGrpSpPr>
        <p:grpSpPr>
          <a:xfrm>
            <a:off x="838200" y="4431268"/>
            <a:ext cx="2895600" cy="1828800"/>
            <a:chOff x="2438400" y="1600200"/>
            <a:chExt cx="2895600" cy="1828800"/>
          </a:xfrm>
        </p:grpSpPr>
        <p:sp>
          <p:nvSpPr>
            <p:cNvPr id="7" name="Oval 6"/>
            <p:cNvSpPr/>
            <p:nvPr/>
          </p:nvSpPr>
          <p:spPr>
            <a:xfrm>
              <a:off x="3200400" y="2895600"/>
              <a:ext cx="533400" cy="533400"/>
            </a:xfrm>
            <a:prstGeom prst="ellipse">
              <a:avLst/>
            </a:prstGeom>
            <a:solidFill>
              <a:srgbClr val="0000FF"/>
            </a:solidFill>
            <a:ln w="127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solidFill>
                    <a:schemeClr val="bg1"/>
                  </a:solidFill>
                  <a:latin typeface="Courier New"/>
                  <a:cs typeface="Courier New"/>
                </a:rPr>
                <a:t>B</a:t>
              </a:r>
            </a:p>
          </p:txBody>
        </p:sp>
        <p:sp>
          <p:nvSpPr>
            <p:cNvPr id="8" name="Oval 7"/>
            <p:cNvSpPr/>
            <p:nvPr/>
          </p:nvSpPr>
          <p:spPr>
            <a:xfrm>
              <a:off x="3200400" y="1600200"/>
              <a:ext cx="533400" cy="533400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solidFill>
                    <a:schemeClr val="bg1"/>
                  </a:solidFill>
                  <a:latin typeface="Courier New"/>
                  <a:cs typeface="Courier New"/>
                </a:rPr>
                <a:t>X</a:t>
              </a:r>
            </a:p>
          </p:txBody>
        </p:sp>
        <p:sp>
          <p:nvSpPr>
            <p:cNvPr id="9" name="Oval 8"/>
            <p:cNvSpPr/>
            <p:nvPr/>
          </p:nvSpPr>
          <p:spPr>
            <a:xfrm>
              <a:off x="4114800" y="1600200"/>
              <a:ext cx="533400" cy="533400"/>
            </a:xfrm>
            <a:prstGeom prst="ellipse">
              <a:avLst/>
            </a:prstGeom>
            <a:solidFill>
              <a:srgbClr val="0000FF"/>
            </a:solidFill>
            <a:ln w="127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solidFill>
                    <a:schemeClr val="bg1"/>
                  </a:solidFill>
                  <a:latin typeface="Courier New"/>
                  <a:cs typeface="Courier New"/>
                </a:rPr>
                <a:t>Y</a:t>
              </a:r>
            </a:p>
          </p:txBody>
        </p:sp>
        <p:sp>
          <p:nvSpPr>
            <p:cNvPr id="13" name="Oval 12"/>
            <p:cNvSpPr/>
            <p:nvPr/>
          </p:nvSpPr>
          <p:spPr>
            <a:xfrm>
              <a:off x="2438400" y="2438400"/>
              <a:ext cx="533400" cy="533400"/>
            </a:xfrm>
            <a:prstGeom prst="ellipse">
              <a:avLst/>
            </a:prstGeom>
            <a:solidFill>
              <a:srgbClr val="0000FF"/>
            </a:solidFill>
            <a:ln w="127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solidFill>
                    <a:schemeClr val="bg1"/>
                  </a:solidFill>
                  <a:latin typeface="Courier New"/>
                  <a:cs typeface="Courier New"/>
                </a:rPr>
                <a:t>A</a:t>
              </a:r>
            </a:p>
          </p:txBody>
        </p:sp>
        <p:sp>
          <p:nvSpPr>
            <p:cNvPr id="14" name="Oval 13"/>
            <p:cNvSpPr/>
            <p:nvPr/>
          </p:nvSpPr>
          <p:spPr>
            <a:xfrm>
              <a:off x="4800600" y="2438400"/>
              <a:ext cx="533400" cy="533400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solidFill>
                    <a:schemeClr val="bg1"/>
                  </a:solidFill>
                  <a:latin typeface="Courier New"/>
                  <a:cs typeface="Courier New"/>
                </a:rPr>
                <a:t>D</a:t>
              </a:r>
            </a:p>
          </p:txBody>
        </p:sp>
        <p:sp>
          <p:nvSpPr>
            <p:cNvPr id="21" name="Oval 20"/>
            <p:cNvSpPr/>
            <p:nvPr/>
          </p:nvSpPr>
          <p:spPr>
            <a:xfrm>
              <a:off x="4114800" y="2895600"/>
              <a:ext cx="533400" cy="533400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solidFill>
                    <a:schemeClr val="bg1"/>
                  </a:solidFill>
                  <a:latin typeface="Courier New"/>
                  <a:cs typeface="Courier New"/>
                </a:rPr>
                <a:t>C</a:t>
              </a:r>
            </a:p>
          </p:txBody>
        </p:sp>
      </p:grpSp>
      <p:grpSp>
        <p:nvGrpSpPr>
          <p:cNvPr id="33" name="Group 32"/>
          <p:cNvGrpSpPr/>
          <p:nvPr/>
        </p:nvGrpSpPr>
        <p:grpSpPr>
          <a:xfrm>
            <a:off x="5362482" y="5726668"/>
            <a:ext cx="1646755" cy="1055132"/>
            <a:chOff x="5362482" y="4876800"/>
            <a:chExt cx="1646755" cy="1055132"/>
          </a:xfrm>
        </p:grpSpPr>
        <p:sp>
          <p:nvSpPr>
            <p:cNvPr id="52" name="TextBox 51"/>
            <p:cNvSpPr txBox="1"/>
            <p:nvPr/>
          </p:nvSpPr>
          <p:spPr>
            <a:xfrm>
              <a:off x="5362482" y="5562600"/>
              <a:ext cx="164675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>
                  <a:solidFill>
                    <a:srgbClr val="0000FF"/>
                  </a:solidFill>
                </a:rPr>
                <a:t>Not 2-colorable</a:t>
              </a:r>
            </a:p>
          </p:txBody>
        </p:sp>
        <p:grpSp>
          <p:nvGrpSpPr>
            <p:cNvPr id="27" name="Group 26"/>
            <p:cNvGrpSpPr/>
            <p:nvPr/>
          </p:nvGrpSpPr>
          <p:grpSpPr>
            <a:xfrm>
              <a:off x="5410200" y="4876800"/>
              <a:ext cx="1447800" cy="533400"/>
              <a:chOff x="6477000" y="2971800"/>
              <a:chExt cx="1447800" cy="533400"/>
            </a:xfrm>
          </p:grpSpPr>
          <p:sp>
            <p:nvSpPr>
              <p:cNvPr id="50" name="Oval 49"/>
              <p:cNvSpPr/>
              <p:nvPr/>
            </p:nvSpPr>
            <p:spPr>
              <a:xfrm>
                <a:off x="6477000" y="2971800"/>
                <a:ext cx="533400" cy="533400"/>
              </a:xfrm>
              <a:prstGeom prst="ellipse">
                <a:avLst/>
              </a:prstGeom>
              <a:solidFill>
                <a:srgbClr val="0000FF"/>
              </a:solidFill>
              <a:ln w="12700"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b="1" dirty="0">
                    <a:solidFill>
                      <a:schemeClr val="bg1"/>
                    </a:solidFill>
                    <a:latin typeface="Courier New"/>
                    <a:cs typeface="Courier New"/>
                  </a:rPr>
                  <a:t>B</a:t>
                </a:r>
              </a:p>
            </p:txBody>
          </p:sp>
          <p:sp>
            <p:nvSpPr>
              <p:cNvPr id="65" name="Oval 64"/>
              <p:cNvSpPr/>
              <p:nvPr/>
            </p:nvSpPr>
            <p:spPr>
              <a:xfrm>
                <a:off x="7391400" y="2971800"/>
                <a:ext cx="533400" cy="533400"/>
              </a:xfrm>
              <a:prstGeom prst="ellipse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b="1" dirty="0">
                    <a:solidFill>
                      <a:schemeClr val="bg1"/>
                    </a:solidFill>
                    <a:latin typeface="Courier New"/>
                    <a:cs typeface="Courier New"/>
                  </a:rPr>
                  <a:t>C</a:t>
                </a:r>
              </a:p>
            </p:txBody>
          </p:sp>
        </p:grpSp>
      </p:grpSp>
      <p:grpSp>
        <p:nvGrpSpPr>
          <p:cNvPr id="30" name="Group 29"/>
          <p:cNvGrpSpPr/>
          <p:nvPr/>
        </p:nvGrpSpPr>
        <p:grpSpPr>
          <a:xfrm>
            <a:off x="5486400" y="4278868"/>
            <a:ext cx="1755517" cy="685800"/>
            <a:chOff x="5486400" y="3429000"/>
            <a:chExt cx="1755517" cy="685800"/>
          </a:xfrm>
        </p:grpSpPr>
        <p:sp>
          <p:nvSpPr>
            <p:cNvPr id="28" name="TextBox 27"/>
            <p:cNvSpPr txBox="1"/>
            <p:nvPr/>
          </p:nvSpPr>
          <p:spPr>
            <a:xfrm>
              <a:off x="6629400" y="3429000"/>
              <a:ext cx="612517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dirty="0">
                  <a:solidFill>
                    <a:srgbClr val="FF0066"/>
                  </a:solidFill>
                </a:rPr>
                <a:t>???</a:t>
              </a:r>
            </a:p>
          </p:txBody>
        </p:sp>
        <p:sp>
          <p:nvSpPr>
            <p:cNvPr id="66" name="Oval 65"/>
            <p:cNvSpPr/>
            <p:nvPr/>
          </p:nvSpPr>
          <p:spPr>
            <a:xfrm>
              <a:off x="5486400" y="3581400"/>
              <a:ext cx="1219200" cy="533400"/>
            </a:xfrm>
            <a:prstGeom prst="ellipse">
              <a:avLst/>
            </a:prstGeom>
            <a:noFill/>
            <a:ln w="38100" cmpd="sng">
              <a:solidFill>
                <a:srgbClr val="FF0066"/>
              </a:solidFill>
              <a:prstDash val="sysDash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>
                <a:solidFill>
                  <a:schemeClr val="tx1"/>
                </a:solidFill>
                <a:latin typeface="Courier New"/>
                <a:cs typeface="Courier New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6197938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" grpId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Representing Coalescing Candidates in the Interference Graph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To decide whether to coalesce, we augment the interference graph</a:t>
            </a:r>
          </a:p>
          <a:p>
            <a:r>
              <a:rPr lang="en-US" sz="2000" dirty="0"/>
              <a:t>Coalescing candidates are represented by a </a:t>
            </a:r>
            <a:r>
              <a:rPr lang="en-US" sz="2000" dirty="0">
                <a:solidFill>
                  <a:srgbClr val="0000FF"/>
                </a:solidFill>
              </a:rPr>
              <a:t>new type of interference graph edge</a:t>
            </a:r>
            <a:r>
              <a:rPr lang="en-US" sz="2000" dirty="0"/>
              <a:t>:</a:t>
            </a:r>
            <a:endParaRPr lang="en-US" sz="2000" dirty="0">
              <a:solidFill>
                <a:srgbClr val="0000FF"/>
              </a:solidFill>
            </a:endParaRPr>
          </a:p>
          <a:p>
            <a:pPr lvl="1"/>
            <a:r>
              <a:rPr lang="en-US" sz="2000" dirty="0">
                <a:solidFill>
                  <a:srgbClr val="FF0066"/>
                </a:solidFill>
              </a:rPr>
              <a:t>dotted lines</a:t>
            </a:r>
            <a:r>
              <a:rPr lang="en-US" sz="2000" dirty="0"/>
              <a:t>: </a:t>
            </a:r>
            <a:r>
              <a:rPr lang="en-US" sz="2000" dirty="0">
                <a:solidFill>
                  <a:srgbClr val="FF0066"/>
                </a:solidFill>
              </a:rPr>
              <a:t>coalescing candidates</a:t>
            </a:r>
          </a:p>
          <a:p>
            <a:pPr lvl="2"/>
            <a:r>
              <a:rPr lang="en-US" sz="2000" i="1" dirty="0"/>
              <a:t>try</a:t>
            </a:r>
            <a:r>
              <a:rPr lang="en-US" sz="2000" dirty="0"/>
              <a:t> to assign vertices the </a:t>
            </a:r>
            <a:r>
              <a:rPr lang="en-US" sz="2000" dirty="0">
                <a:solidFill>
                  <a:srgbClr val="FF0066"/>
                </a:solidFill>
              </a:rPr>
              <a:t>same color</a:t>
            </a:r>
            <a:endParaRPr lang="en-US" sz="2000" dirty="0">
              <a:solidFill>
                <a:srgbClr val="0000FF"/>
              </a:solidFill>
            </a:endParaRPr>
          </a:p>
          <a:p>
            <a:pPr lvl="3"/>
            <a:r>
              <a:rPr lang="en-US" dirty="0"/>
              <a:t>(unless that is problematic, in which case they can be given different colors)</a:t>
            </a:r>
          </a:p>
          <a:p>
            <a:pPr lvl="1"/>
            <a:r>
              <a:rPr lang="en-US" sz="2000" dirty="0">
                <a:solidFill>
                  <a:srgbClr val="0000FF"/>
                </a:solidFill>
              </a:rPr>
              <a:t>solid lines: interference</a:t>
            </a:r>
          </a:p>
          <a:p>
            <a:pPr lvl="2"/>
            <a:r>
              <a:rPr lang="en-US" sz="2000" dirty="0"/>
              <a:t>vertices </a:t>
            </a:r>
            <a:r>
              <a:rPr lang="en-US" sz="2000" i="1" dirty="0"/>
              <a:t>must</a:t>
            </a:r>
            <a:r>
              <a:rPr lang="en-US" sz="2000" dirty="0"/>
              <a:t> be assigned </a:t>
            </a:r>
            <a:r>
              <a:rPr lang="en-US" sz="2000" dirty="0">
                <a:solidFill>
                  <a:srgbClr val="0000FF"/>
                </a:solidFill>
              </a:rPr>
              <a:t>different colors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91300" y="6340643"/>
            <a:ext cx="2133600" cy="365125"/>
          </a:xfrm>
        </p:spPr>
        <p:txBody>
          <a:bodyPr/>
          <a:lstStyle/>
          <a:p>
            <a:fld id="{3B18AE90-4419-4CF3-8E84-9F60760ACC6E}" type="slidenum">
              <a:rPr lang="en-US" smtClean="0"/>
              <a:pPr/>
              <a:t>43</a:t>
            </a:fld>
            <a:endParaRPr lang="en-US" dirty="0"/>
          </a:p>
        </p:txBody>
      </p:sp>
      <p:sp>
        <p:nvSpPr>
          <p:cNvPr id="47" name="Oval 46"/>
          <p:cNvSpPr/>
          <p:nvPr/>
        </p:nvSpPr>
        <p:spPr>
          <a:xfrm>
            <a:off x="5867400" y="6172368"/>
            <a:ext cx="533400" cy="533400"/>
          </a:xfrm>
          <a:prstGeom prst="ellipse">
            <a:avLst/>
          </a:prstGeom>
          <a:noFill/>
          <a:ln w="127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urier New"/>
                <a:cs typeface="Courier New"/>
              </a:rPr>
              <a:t>B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1729026" y="4812632"/>
            <a:ext cx="1723549" cy="193899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2000" b="1" dirty="0">
                <a:latin typeface="Courier New"/>
                <a:cs typeface="Courier New"/>
              </a:rPr>
              <a:t>X = …;</a:t>
            </a:r>
          </a:p>
          <a:p>
            <a:r>
              <a:rPr lang="en-US" sz="2000" b="1" dirty="0">
                <a:latin typeface="Courier New"/>
                <a:cs typeface="Courier New"/>
              </a:rPr>
              <a:t>A = 5;</a:t>
            </a:r>
          </a:p>
          <a:p>
            <a:r>
              <a:rPr lang="en-US" sz="2000" b="1" dirty="0">
                <a:solidFill>
                  <a:srgbClr val="FF0066"/>
                </a:solidFill>
                <a:latin typeface="Courier New"/>
                <a:cs typeface="Courier New"/>
              </a:rPr>
              <a:t>Y = X;</a:t>
            </a:r>
          </a:p>
          <a:p>
            <a:r>
              <a:rPr lang="en-US" sz="2000" b="1" dirty="0">
                <a:latin typeface="Courier New"/>
                <a:cs typeface="Courier New"/>
              </a:rPr>
              <a:t>B = A + 2;</a:t>
            </a:r>
          </a:p>
          <a:p>
            <a:r>
              <a:rPr lang="en-US" sz="2000" b="1" dirty="0">
                <a:latin typeface="Courier New"/>
                <a:cs typeface="Courier New"/>
              </a:rPr>
              <a:t>Z = </a:t>
            </a:r>
            <a:r>
              <a:rPr lang="en-US" sz="2000" b="1" dirty="0">
                <a:solidFill>
                  <a:srgbClr val="000000"/>
                </a:solidFill>
                <a:latin typeface="Courier New"/>
                <a:cs typeface="Courier New"/>
              </a:rPr>
              <a:t>Y</a:t>
            </a:r>
            <a:r>
              <a:rPr lang="en-US" sz="2000" b="1" dirty="0">
                <a:latin typeface="Courier New"/>
                <a:cs typeface="Courier New"/>
              </a:rPr>
              <a:t> + B;</a:t>
            </a:r>
          </a:p>
          <a:p>
            <a:r>
              <a:rPr lang="en-US" sz="2000" b="1" dirty="0">
                <a:latin typeface="Courier New"/>
                <a:cs typeface="Courier New"/>
              </a:rPr>
              <a:t>return Z;</a:t>
            </a:r>
          </a:p>
        </p:txBody>
      </p:sp>
      <p:sp>
        <p:nvSpPr>
          <p:cNvPr id="49" name="Oval 48"/>
          <p:cNvSpPr/>
          <p:nvPr/>
        </p:nvSpPr>
        <p:spPr>
          <a:xfrm>
            <a:off x="5334000" y="4800768"/>
            <a:ext cx="533400" cy="533400"/>
          </a:xfrm>
          <a:prstGeom prst="ellipse">
            <a:avLst/>
          </a:prstGeom>
          <a:noFill/>
          <a:ln w="127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urier New"/>
                <a:cs typeface="Courier New"/>
              </a:rPr>
              <a:t>X</a:t>
            </a:r>
          </a:p>
        </p:txBody>
      </p:sp>
      <p:sp>
        <p:nvSpPr>
          <p:cNvPr id="60" name="Oval 59"/>
          <p:cNvSpPr/>
          <p:nvPr/>
        </p:nvSpPr>
        <p:spPr>
          <a:xfrm>
            <a:off x="6324600" y="4800768"/>
            <a:ext cx="533400" cy="533400"/>
          </a:xfrm>
          <a:prstGeom prst="ellipse">
            <a:avLst/>
          </a:prstGeom>
          <a:noFill/>
          <a:ln w="127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urier New"/>
                <a:cs typeface="Courier New"/>
              </a:rPr>
              <a:t>Y</a:t>
            </a:r>
          </a:p>
        </p:txBody>
      </p:sp>
      <p:cxnSp>
        <p:nvCxnSpPr>
          <p:cNvPr id="61" name="Straight Connector 60"/>
          <p:cNvCxnSpPr>
            <a:stCxn id="60" idx="3"/>
            <a:endCxn id="64" idx="7"/>
          </p:cNvCxnSpPr>
          <p:nvPr/>
        </p:nvCxnSpPr>
        <p:spPr>
          <a:xfrm flipH="1">
            <a:off x="5408285" y="5256053"/>
            <a:ext cx="994430" cy="461030"/>
          </a:xfrm>
          <a:prstGeom prst="line">
            <a:avLst/>
          </a:prstGeom>
          <a:ln w="31750">
            <a:solidFill>
              <a:srgbClr val="0000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>
            <a:stCxn id="49" idx="4"/>
            <a:endCxn id="64" idx="0"/>
          </p:cNvCxnSpPr>
          <p:nvPr/>
        </p:nvCxnSpPr>
        <p:spPr>
          <a:xfrm flipH="1">
            <a:off x="5219700" y="5334168"/>
            <a:ext cx="381000" cy="304800"/>
          </a:xfrm>
          <a:prstGeom prst="line">
            <a:avLst/>
          </a:prstGeom>
          <a:ln w="31750">
            <a:solidFill>
              <a:srgbClr val="0000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>
            <a:stCxn id="60" idx="4"/>
            <a:endCxn id="47" idx="0"/>
          </p:cNvCxnSpPr>
          <p:nvPr/>
        </p:nvCxnSpPr>
        <p:spPr>
          <a:xfrm flipH="1">
            <a:off x="6134100" y="5334168"/>
            <a:ext cx="457200" cy="838200"/>
          </a:xfrm>
          <a:prstGeom prst="line">
            <a:avLst/>
          </a:prstGeom>
          <a:ln w="31750">
            <a:solidFill>
              <a:srgbClr val="0000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4" name="Oval 63"/>
          <p:cNvSpPr/>
          <p:nvPr/>
        </p:nvSpPr>
        <p:spPr>
          <a:xfrm>
            <a:off x="4953000" y="5638968"/>
            <a:ext cx="533400" cy="533400"/>
          </a:xfrm>
          <a:prstGeom prst="ellipse">
            <a:avLst/>
          </a:prstGeom>
          <a:noFill/>
          <a:ln w="127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rgbClr val="000000"/>
                </a:solidFill>
                <a:latin typeface="Courier New"/>
                <a:cs typeface="Courier New"/>
              </a:rPr>
              <a:t>A</a:t>
            </a:r>
          </a:p>
        </p:txBody>
      </p:sp>
      <p:sp>
        <p:nvSpPr>
          <p:cNvPr id="67" name="Oval 66"/>
          <p:cNvSpPr/>
          <p:nvPr/>
        </p:nvSpPr>
        <p:spPr>
          <a:xfrm>
            <a:off x="6781800" y="5638968"/>
            <a:ext cx="533400" cy="533400"/>
          </a:xfrm>
          <a:prstGeom prst="ellipse">
            <a:avLst/>
          </a:prstGeom>
          <a:noFill/>
          <a:ln w="127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urier New"/>
                <a:cs typeface="Courier New"/>
              </a:rPr>
              <a:t>Z</a:t>
            </a:r>
          </a:p>
        </p:txBody>
      </p:sp>
      <p:cxnSp>
        <p:nvCxnSpPr>
          <p:cNvPr id="74" name="Straight Connector 73"/>
          <p:cNvCxnSpPr>
            <a:stCxn id="60" idx="2"/>
            <a:endCxn id="49" idx="6"/>
          </p:cNvCxnSpPr>
          <p:nvPr/>
        </p:nvCxnSpPr>
        <p:spPr>
          <a:xfrm flipH="1">
            <a:off x="5867400" y="5067468"/>
            <a:ext cx="457200" cy="0"/>
          </a:xfrm>
          <a:prstGeom prst="line">
            <a:avLst/>
          </a:prstGeom>
          <a:ln w="44450">
            <a:solidFill>
              <a:srgbClr val="FF0066"/>
            </a:solidFill>
            <a:prstDash val="sys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11019279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How Do We Know When Coalescing Will Not Cause Spilling?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05800" cy="4756150"/>
          </a:xfrm>
        </p:spPr>
        <p:txBody>
          <a:bodyPr>
            <a:normAutofit fontScale="70000" lnSpcReduction="20000"/>
          </a:bodyPr>
          <a:lstStyle/>
          <a:p>
            <a:r>
              <a:rPr lang="en-US" u="sng" dirty="0"/>
              <a:t>Key insight:</a:t>
            </a:r>
          </a:p>
          <a:p>
            <a:pPr lvl="1"/>
            <a:r>
              <a:rPr lang="en-US" dirty="0"/>
              <a:t>Recall from the coloring algorithm:</a:t>
            </a:r>
          </a:p>
          <a:p>
            <a:pPr lvl="2"/>
            <a:r>
              <a:rPr lang="en-US" sz="2600" dirty="0">
                <a:solidFill>
                  <a:srgbClr val="0000FF"/>
                </a:solidFill>
              </a:rPr>
              <a:t>we can always successfully N-color a node if its</a:t>
            </a:r>
            <a:r>
              <a:rPr lang="en-US" sz="2600" dirty="0"/>
              <a:t> </a:t>
            </a:r>
            <a:r>
              <a:rPr lang="en-US" sz="2600" dirty="0">
                <a:solidFill>
                  <a:srgbClr val="FF0066"/>
                </a:solidFill>
              </a:rPr>
              <a:t>degree is &lt; N</a:t>
            </a:r>
          </a:p>
          <a:p>
            <a:pPr lvl="2"/>
            <a:endParaRPr lang="en-US" sz="1800" dirty="0">
              <a:solidFill>
                <a:srgbClr val="FF0066"/>
              </a:solidFill>
            </a:endParaRPr>
          </a:p>
          <a:p>
            <a:r>
              <a:rPr lang="en-US" dirty="0"/>
              <a:t>To ensure that </a:t>
            </a:r>
            <a:r>
              <a:rPr lang="en-US" dirty="0">
                <a:solidFill>
                  <a:srgbClr val="0000FF"/>
                </a:solidFill>
              </a:rPr>
              <a:t>coalescing does not cause spilling</a:t>
            </a:r>
            <a:r>
              <a:rPr lang="en-US" dirty="0"/>
              <a:t>:</a:t>
            </a:r>
          </a:p>
          <a:p>
            <a:pPr lvl="1"/>
            <a:r>
              <a:rPr lang="en-US" dirty="0">
                <a:solidFill>
                  <a:srgbClr val="FF0066"/>
                </a:solidFill>
              </a:rPr>
              <a:t>check that the degree &lt; N invariant is still locally preserved after coalescing</a:t>
            </a:r>
          </a:p>
          <a:p>
            <a:pPr lvl="2"/>
            <a:r>
              <a:rPr lang="en-US" sz="2600" dirty="0"/>
              <a:t>if so, then coalescing won’t cause the graph to become non-colorable</a:t>
            </a:r>
          </a:p>
          <a:p>
            <a:pPr lvl="1"/>
            <a:r>
              <a:rPr lang="en-US" dirty="0"/>
              <a:t>no need to inspect the entire interference graph, or do trial-and-error</a:t>
            </a:r>
          </a:p>
          <a:p>
            <a:pPr lvl="1"/>
            <a:endParaRPr lang="en-US" dirty="0"/>
          </a:p>
          <a:p>
            <a:r>
              <a:rPr lang="en-US" u="sng" dirty="0"/>
              <a:t>Note</a:t>
            </a:r>
            <a:r>
              <a:rPr lang="en-US" dirty="0"/>
              <a:t>:</a:t>
            </a:r>
          </a:p>
          <a:p>
            <a:pPr lvl="1"/>
            <a:r>
              <a:rPr lang="en-US" dirty="0"/>
              <a:t>We do NOT need to determine whether the full graph is colorable or not</a:t>
            </a:r>
          </a:p>
          <a:p>
            <a:pPr lvl="1"/>
            <a:r>
              <a:rPr lang="en-US" dirty="0"/>
              <a:t>Just need to check that coalescing does not cause a colorable graph to become non-colorable</a:t>
            </a:r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44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4391760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Simple and Safe Coalescing Algorithm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708525"/>
          </a:xfrm>
        </p:spPr>
        <p:txBody>
          <a:bodyPr>
            <a:normAutofit fontScale="62500" lnSpcReduction="20000"/>
          </a:bodyPr>
          <a:lstStyle/>
          <a:p>
            <a:r>
              <a:rPr lang="en-US" dirty="0"/>
              <a:t>We can safely coalesce nodes </a:t>
            </a:r>
            <a:r>
              <a:rPr lang="en-US" b="1" dirty="0">
                <a:latin typeface="Courier New"/>
                <a:cs typeface="Courier New"/>
              </a:rPr>
              <a:t>X</a:t>
            </a:r>
            <a:r>
              <a:rPr lang="en-US" dirty="0"/>
              <a:t> and </a:t>
            </a:r>
            <a:r>
              <a:rPr lang="en-US" b="1" dirty="0">
                <a:latin typeface="Courier New"/>
                <a:cs typeface="Courier New"/>
              </a:rPr>
              <a:t>Y</a:t>
            </a:r>
            <a:r>
              <a:rPr lang="en-US" dirty="0"/>
              <a:t> if </a:t>
            </a:r>
            <a:r>
              <a:rPr lang="en-US" dirty="0">
                <a:solidFill>
                  <a:srgbClr val="0000FF"/>
                </a:solidFill>
              </a:rPr>
              <a:t>(|</a:t>
            </a:r>
            <a:r>
              <a:rPr lang="en-US" b="1" dirty="0">
                <a:solidFill>
                  <a:srgbClr val="0000FF"/>
                </a:solidFill>
                <a:latin typeface="Courier New"/>
                <a:cs typeface="Courier New"/>
              </a:rPr>
              <a:t>X</a:t>
            </a:r>
            <a:r>
              <a:rPr lang="en-US" dirty="0">
                <a:solidFill>
                  <a:srgbClr val="0000FF"/>
                </a:solidFill>
              </a:rPr>
              <a:t>| + |</a:t>
            </a:r>
            <a:r>
              <a:rPr lang="en-US" b="1" dirty="0">
                <a:solidFill>
                  <a:srgbClr val="0000FF"/>
                </a:solidFill>
                <a:latin typeface="Courier New"/>
                <a:cs typeface="Courier New"/>
              </a:rPr>
              <a:t>Y</a:t>
            </a:r>
            <a:r>
              <a:rPr lang="en-US" dirty="0">
                <a:solidFill>
                  <a:srgbClr val="0000FF"/>
                </a:solidFill>
              </a:rPr>
              <a:t>|) &lt; N</a:t>
            </a:r>
          </a:p>
          <a:p>
            <a:pPr lvl="1"/>
            <a:r>
              <a:rPr lang="en-US" dirty="0"/>
              <a:t>Note: |</a:t>
            </a:r>
            <a:r>
              <a:rPr lang="en-US" b="1" dirty="0">
                <a:latin typeface="Courier New"/>
                <a:cs typeface="Courier New"/>
              </a:rPr>
              <a:t>X</a:t>
            </a:r>
            <a:r>
              <a:rPr lang="en-US" dirty="0"/>
              <a:t>| = degree of node </a:t>
            </a:r>
            <a:r>
              <a:rPr lang="en-US" b="1" dirty="0">
                <a:latin typeface="Courier New"/>
                <a:cs typeface="Courier New"/>
              </a:rPr>
              <a:t>X</a:t>
            </a:r>
            <a:r>
              <a:rPr lang="en-US" dirty="0">
                <a:latin typeface="+mj-lt"/>
                <a:cs typeface="Courier New"/>
              </a:rPr>
              <a:t> counting interference (not coalescing) edges</a:t>
            </a:r>
          </a:p>
          <a:p>
            <a:pPr marL="0" indent="0">
              <a:buNone/>
            </a:pPr>
            <a:endParaRPr lang="en-US" sz="800" dirty="0">
              <a:latin typeface="+mj-lt"/>
              <a:cs typeface="Courier New"/>
            </a:endParaRPr>
          </a:p>
          <a:p>
            <a:r>
              <a:rPr lang="en-US" u="sng" dirty="0">
                <a:latin typeface="+mj-lt"/>
                <a:cs typeface="Courier New"/>
              </a:rPr>
              <a:t>Example</a:t>
            </a:r>
            <a:r>
              <a:rPr lang="en-US" dirty="0">
                <a:latin typeface="+mj-lt"/>
                <a:cs typeface="Courier New"/>
              </a:rPr>
              <a:t>:</a:t>
            </a:r>
          </a:p>
          <a:p>
            <a:endParaRPr lang="en-US" dirty="0">
              <a:latin typeface="+mj-lt"/>
              <a:cs typeface="Courier New"/>
            </a:endParaRPr>
          </a:p>
          <a:p>
            <a:endParaRPr lang="en-US" dirty="0">
              <a:latin typeface="+mj-lt"/>
              <a:cs typeface="Courier New"/>
            </a:endParaRPr>
          </a:p>
          <a:p>
            <a:endParaRPr lang="en-US" dirty="0">
              <a:latin typeface="+mj-lt"/>
              <a:cs typeface="Courier New"/>
            </a:endParaRPr>
          </a:p>
          <a:p>
            <a:endParaRPr lang="en-US" dirty="0">
              <a:latin typeface="+mj-lt"/>
              <a:cs typeface="Courier New"/>
            </a:endParaRPr>
          </a:p>
          <a:p>
            <a:endParaRPr lang="en-US" dirty="0">
              <a:latin typeface="+mj-lt"/>
              <a:cs typeface="Courier New"/>
            </a:endParaRPr>
          </a:p>
          <a:p>
            <a:pPr marL="0" indent="0">
              <a:buNone/>
            </a:pPr>
            <a:endParaRPr lang="en-US" sz="2400" dirty="0">
              <a:latin typeface="+mj-lt"/>
              <a:cs typeface="Courier New"/>
            </a:endParaRPr>
          </a:p>
          <a:p>
            <a:pPr lvl="1"/>
            <a:endParaRPr lang="en-US" dirty="0">
              <a:latin typeface="+mj-lt"/>
              <a:cs typeface="Courier New"/>
            </a:endParaRPr>
          </a:p>
          <a:p>
            <a:pPr lvl="1"/>
            <a:r>
              <a:rPr lang="en-US" dirty="0">
                <a:latin typeface="+mj-lt"/>
                <a:cs typeface="Courier New"/>
              </a:rPr>
              <a:t>if </a:t>
            </a:r>
            <a:r>
              <a:rPr lang="en-US" dirty="0">
                <a:solidFill>
                  <a:srgbClr val="0000FF"/>
                </a:solidFill>
                <a:latin typeface="+mj-lt"/>
                <a:cs typeface="Courier New"/>
              </a:rPr>
              <a:t>N &gt;= 4</a:t>
            </a:r>
            <a:r>
              <a:rPr lang="en-US" dirty="0">
                <a:latin typeface="+mj-lt"/>
                <a:cs typeface="Courier New"/>
              </a:rPr>
              <a:t>, it would always be safe to coalesce these two nodes</a:t>
            </a:r>
          </a:p>
          <a:p>
            <a:pPr lvl="2"/>
            <a:r>
              <a:rPr lang="en-US" dirty="0">
                <a:latin typeface="+mj-lt"/>
                <a:cs typeface="Courier New"/>
              </a:rPr>
              <a:t>this cannot cause new spilling that would not have occurred with the original graph</a:t>
            </a:r>
          </a:p>
          <a:p>
            <a:pPr lvl="1"/>
            <a:r>
              <a:rPr lang="en-US" dirty="0">
                <a:latin typeface="+mj-lt"/>
                <a:cs typeface="Courier New"/>
              </a:rPr>
              <a:t>if </a:t>
            </a:r>
            <a:r>
              <a:rPr lang="en-US" dirty="0">
                <a:solidFill>
                  <a:srgbClr val="0000FF"/>
                </a:solidFill>
                <a:latin typeface="+mj-lt"/>
                <a:cs typeface="Courier New"/>
              </a:rPr>
              <a:t>N &lt; 4</a:t>
            </a:r>
            <a:r>
              <a:rPr lang="en-US" dirty="0">
                <a:latin typeface="+mj-lt"/>
                <a:cs typeface="Courier New"/>
              </a:rPr>
              <a:t>, it is unclear</a:t>
            </a:r>
          </a:p>
          <a:p>
            <a:pPr marL="0" indent="0" algn="ctr">
              <a:buNone/>
            </a:pPr>
            <a:endParaRPr lang="en-US" sz="1100" dirty="0">
              <a:latin typeface="+mj-lt"/>
              <a:cs typeface="Courier New"/>
            </a:endParaRPr>
          </a:p>
          <a:p>
            <a:pPr marL="0" indent="0" algn="ctr">
              <a:buNone/>
            </a:pPr>
            <a:r>
              <a:rPr lang="en-US" i="1" dirty="0">
                <a:solidFill>
                  <a:srgbClr val="FF0066"/>
                </a:solidFill>
                <a:latin typeface="+mj-lt"/>
                <a:cs typeface="Courier New"/>
              </a:rPr>
              <a:t>How can we (safely) be more aggressive than this?</a:t>
            </a:r>
            <a:endParaRPr lang="en-US" i="1" dirty="0">
              <a:solidFill>
                <a:srgbClr val="FF0066"/>
              </a:solidFill>
              <a:latin typeface="+mj-lt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45</a:t>
            </a:fld>
            <a:endParaRPr lang="en-US" dirty="0"/>
          </a:p>
        </p:txBody>
      </p:sp>
      <p:grpSp>
        <p:nvGrpSpPr>
          <p:cNvPr id="44" name="Group 43"/>
          <p:cNvGrpSpPr/>
          <p:nvPr/>
        </p:nvGrpSpPr>
        <p:grpSpPr>
          <a:xfrm>
            <a:off x="2440315" y="2133600"/>
            <a:ext cx="5295900" cy="990600"/>
            <a:chOff x="2705100" y="2438400"/>
            <a:chExt cx="5295900" cy="990600"/>
          </a:xfrm>
        </p:grpSpPr>
        <p:sp>
          <p:nvSpPr>
            <p:cNvPr id="8" name="Oval 7"/>
            <p:cNvSpPr/>
            <p:nvPr/>
          </p:nvSpPr>
          <p:spPr>
            <a:xfrm>
              <a:off x="2971800" y="2438400"/>
              <a:ext cx="533400" cy="53340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solidFill>
                    <a:schemeClr val="tx1"/>
                  </a:solidFill>
                  <a:latin typeface="Courier New"/>
                  <a:cs typeface="Courier New"/>
                </a:rPr>
                <a:t>X</a:t>
              </a:r>
            </a:p>
          </p:txBody>
        </p:sp>
        <p:sp>
          <p:nvSpPr>
            <p:cNvPr id="9" name="Oval 8"/>
            <p:cNvSpPr/>
            <p:nvPr/>
          </p:nvSpPr>
          <p:spPr>
            <a:xfrm>
              <a:off x="3962400" y="2438400"/>
              <a:ext cx="533400" cy="53340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solidFill>
                    <a:schemeClr val="tx1"/>
                  </a:solidFill>
                  <a:latin typeface="Courier New"/>
                  <a:cs typeface="Courier New"/>
                </a:rPr>
                <a:t>Y</a:t>
              </a:r>
            </a:p>
          </p:txBody>
        </p:sp>
        <p:cxnSp>
          <p:nvCxnSpPr>
            <p:cNvPr id="10" name="Straight Connector 9"/>
            <p:cNvCxnSpPr>
              <a:stCxn id="9" idx="5"/>
            </p:cNvCxnSpPr>
            <p:nvPr/>
          </p:nvCxnSpPr>
          <p:spPr>
            <a:xfrm>
              <a:off x="4417685" y="2893685"/>
              <a:ext cx="230515" cy="230515"/>
            </a:xfrm>
            <a:prstGeom prst="line">
              <a:avLst/>
            </a:prstGeom>
            <a:ln w="31750">
              <a:solidFill>
                <a:srgbClr val="0000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>
              <a:stCxn id="8" idx="4"/>
            </p:cNvCxnSpPr>
            <p:nvPr/>
          </p:nvCxnSpPr>
          <p:spPr>
            <a:xfrm flipH="1">
              <a:off x="2971800" y="2971800"/>
              <a:ext cx="266700" cy="228600"/>
            </a:xfrm>
            <a:prstGeom prst="line">
              <a:avLst/>
            </a:prstGeom>
            <a:ln w="31750">
              <a:solidFill>
                <a:srgbClr val="0000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>
              <a:stCxn id="9" idx="4"/>
            </p:cNvCxnSpPr>
            <p:nvPr/>
          </p:nvCxnSpPr>
          <p:spPr>
            <a:xfrm flipH="1">
              <a:off x="4038600" y="2971800"/>
              <a:ext cx="190500" cy="228600"/>
            </a:xfrm>
            <a:prstGeom prst="line">
              <a:avLst/>
            </a:prstGeom>
            <a:ln w="31750">
              <a:solidFill>
                <a:srgbClr val="0000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>
              <a:stCxn id="9" idx="2"/>
              <a:endCxn id="8" idx="6"/>
            </p:cNvCxnSpPr>
            <p:nvPr/>
          </p:nvCxnSpPr>
          <p:spPr>
            <a:xfrm flipH="1">
              <a:off x="3505200" y="2705100"/>
              <a:ext cx="457200" cy="0"/>
            </a:xfrm>
            <a:prstGeom prst="line">
              <a:avLst/>
            </a:prstGeom>
            <a:ln w="44450">
              <a:solidFill>
                <a:srgbClr val="FF0066"/>
              </a:solidFill>
              <a:prstDash val="sysDot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TextBox 16"/>
            <p:cNvSpPr txBox="1"/>
            <p:nvPr/>
          </p:nvSpPr>
          <p:spPr>
            <a:xfrm>
              <a:off x="5360233" y="2514600"/>
              <a:ext cx="264076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/>
                <a:t>(</a:t>
              </a:r>
              <a:r>
                <a:rPr lang="en-US" sz="2000" dirty="0">
                  <a:solidFill>
                    <a:srgbClr val="0000FF"/>
                  </a:solidFill>
                </a:rPr>
                <a:t>|</a:t>
              </a:r>
              <a:r>
                <a:rPr lang="en-US" sz="2000" b="1" dirty="0">
                  <a:solidFill>
                    <a:srgbClr val="0000FF"/>
                  </a:solidFill>
                  <a:latin typeface="Courier New"/>
                  <a:cs typeface="Courier New"/>
                </a:rPr>
                <a:t>X</a:t>
              </a:r>
              <a:r>
                <a:rPr lang="en-US" sz="2000" dirty="0">
                  <a:solidFill>
                    <a:srgbClr val="0000FF"/>
                  </a:solidFill>
                </a:rPr>
                <a:t>|</a:t>
              </a:r>
              <a:r>
                <a:rPr lang="en-US" sz="2000" dirty="0"/>
                <a:t> + </a:t>
              </a:r>
              <a:r>
                <a:rPr lang="en-US" sz="2000" dirty="0">
                  <a:solidFill>
                    <a:srgbClr val="0000FF"/>
                  </a:solidFill>
                </a:rPr>
                <a:t>|</a:t>
              </a:r>
              <a:r>
                <a:rPr lang="en-US" sz="2000" b="1" dirty="0">
                  <a:solidFill>
                    <a:srgbClr val="0000FF"/>
                  </a:solidFill>
                  <a:latin typeface="Courier New"/>
                  <a:cs typeface="Courier New"/>
                </a:rPr>
                <a:t>Y</a:t>
              </a:r>
              <a:r>
                <a:rPr lang="en-US" sz="2000" dirty="0">
                  <a:solidFill>
                    <a:srgbClr val="0000FF"/>
                  </a:solidFill>
                </a:rPr>
                <a:t>|</a:t>
              </a:r>
              <a:r>
                <a:rPr lang="en-US" sz="2000" dirty="0"/>
                <a:t>) = (</a:t>
              </a:r>
              <a:r>
                <a:rPr lang="en-US" sz="2000" dirty="0">
                  <a:solidFill>
                    <a:srgbClr val="0000FF"/>
                  </a:solidFill>
                </a:rPr>
                <a:t>1</a:t>
              </a:r>
              <a:r>
                <a:rPr lang="en-US" sz="2000" dirty="0"/>
                <a:t> + </a:t>
              </a:r>
              <a:r>
                <a:rPr lang="en-US" sz="2000" dirty="0">
                  <a:solidFill>
                    <a:srgbClr val="0000FF"/>
                  </a:solidFill>
                </a:rPr>
                <a:t>2</a:t>
              </a:r>
              <a:r>
                <a:rPr lang="en-US" sz="2000" dirty="0"/>
                <a:t>) = </a:t>
              </a:r>
              <a:r>
                <a:rPr lang="en-US" sz="2000" dirty="0">
                  <a:solidFill>
                    <a:srgbClr val="0000FF"/>
                  </a:solidFill>
                </a:rPr>
                <a:t>3</a:t>
              </a:r>
            </a:p>
          </p:txBody>
        </p:sp>
        <p:cxnSp>
          <p:nvCxnSpPr>
            <p:cNvPr id="22" name="Straight Connector 21"/>
            <p:cNvCxnSpPr/>
            <p:nvPr/>
          </p:nvCxnSpPr>
          <p:spPr>
            <a:xfrm flipH="1">
              <a:off x="2705100" y="3200400"/>
              <a:ext cx="266700" cy="228600"/>
            </a:xfrm>
            <a:prstGeom prst="line">
              <a:avLst/>
            </a:prstGeom>
            <a:ln w="31750">
              <a:solidFill>
                <a:srgbClr val="0000FF"/>
              </a:solidFill>
              <a:prstDash val="sysDot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flipH="1">
              <a:off x="3848100" y="3200400"/>
              <a:ext cx="190500" cy="228600"/>
            </a:xfrm>
            <a:prstGeom prst="line">
              <a:avLst/>
            </a:prstGeom>
            <a:ln w="31750">
              <a:solidFill>
                <a:srgbClr val="0000FF"/>
              </a:solidFill>
              <a:prstDash val="sysDot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>
              <a:off x="4648200" y="3122285"/>
              <a:ext cx="230515" cy="230515"/>
            </a:xfrm>
            <a:prstGeom prst="line">
              <a:avLst/>
            </a:prstGeom>
            <a:ln w="31750">
              <a:solidFill>
                <a:srgbClr val="0000FF"/>
              </a:solidFill>
              <a:prstDash val="sysDot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3" name="Group 42"/>
          <p:cNvGrpSpPr/>
          <p:nvPr/>
        </p:nvGrpSpPr>
        <p:grpSpPr>
          <a:xfrm>
            <a:off x="2438400" y="3352800"/>
            <a:ext cx="5488118" cy="990600"/>
            <a:chOff x="2703185" y="3657600"/>
            <a:chExt cx="5488118" cy="990600"/>
          </a:xfrm>
        </p:grpSpPr>
        <p:grpSp>
          <p:nvGrpSpPr>
            <p:cNvPr id="40" name="Group 39"/>
            <p:cNvGrpSpPr/>
            <p:nvPr/>
          </p:nvGrpSpPr>
          <p:grpSpPr>
            <a:xfrm>
              <a:off x="2703185" y="4114800"/>
              <a:ext cx="533400" cy="457200"/>
              <a:chOff x="2703185" y="4114800"/>
              <a:chExt cx="533400" cy="457200"/>
            </a:xfrm>
          </p:grpSpPr>
          <p:cxnSp>
            <p:nvCxnSpPr>
              <p:cNvPr id="32" name="Straight Connector 31"/>
              <p:cNvCxnSpPr/>
              <p:nvPr/>
            </p:nvCxnSpPr>
            <p:spPr>
              <a:xfrm flipH="1">
                <a:off x="2969885" y="4114800"/>
                <a:ext cx="266700" cy="228600"/>
              </a:xfrm>
              <a:prstGeom prst="line">
                <a:avLst/>
              </a:prstGeom>
              <a:ln w="31750">
                <a:solidFill>
                  <a:srgbClr val="0000FF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/>
              <p:cNvCxnSpPr/>
              <p:nvPr/>
            </p:nvCxnSpPr>
            <p:spPr>
              <a:xfrm flipH="1">
                <a:off x="2703185" y="4343400"/>
                <a:ext cx="266700" cy="228600"/>
              </a:xfrm>
              <a:prstGeom prst="line">
                <a:avLst/>
              </a:prstGeom>
              <a:ln w="31750">
                <a:solidFill>
                  <a:srgbClr val="0000FF"/>
                </a:solidFill>
                <a:prstDash val="sysDot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9" name="Group 38"/>
            <p:cNvGrpSpPr/>
            <p:nvPr/>
          </p:nvGrpSpPr>
          <p:grpSpPr>
            <a:xfrm>
              <a:off x="3733800" y="4114800"/>
              <a:ext cx="457200" cy="533400"/>
              <a:chOff x="3810000" y="4191000"/>
              <a:chExt cx="381000" cy="457200"/>
            </a:xfrm>
          </p:grpSpPr>
          <p:cxnSp>
            <p:nvCxnSpPr>
              <p:cNvPr id="33" name="Straight Connector 32"/>
              <p:cNvCxnSpPr/>
              <p:nvPr/>
            </p:nvCxnSpPr>
            <p:spPr>
              <a:xfrm flipH="1">
                <a:off x="4000500" y="4191000"/>
                <a:ext cx="190500" cy="228600"/>
              </a:xfrm>
              <a:prstGeom prst="line">
                <a:avLst/>
              </a:prstGeom>
              <a:ln w="31750">
                <a:solidFill>
                  <a:srgbClr val="0000FF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Straight Connector 35"/>
              <p:cNvCxnSpPr/>
              <p:nvPr/>
            </p:nvCxnSpPr>
            <p:spPr>
              <a:xfrm flipH="1">
                <a:off x="3810000" y="4419600"/>
                <a:ext cx="190500" cy="228600"/>
              </a:xfrm>
              <a:prstGeom prst="line">
                <a:avLst/>
              </a:prstGeom>
              <a:ln w="31750">
                <a:solidFill>
                  <a:srgbClr val="0000FF"/>
                </a:solidFill>
                <a:prstDash val="sysDot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1" name="Group 40"/>
            <p:cNvGrpSpPr/>
            <p:nvPr/>
          </p:nvGrpSpPr>
          <p:grpSpPr>
            <a:xfrm>
              <a:off x="4415770" y="4038600"/>
              <a:ext cx="461030" cy="459115"/>
              <a:chOff x="4415770" y="4112885"/>
              <a:chExt cx="461030" cy="459115"/>
            </a:xfrm>
          </p:grpSpPr>
          <p:cxnSp>
            <p:nvCxnSpPr>
              <p:cNvPr id="31" name="Straight Connector 30"/>
              <p:cNvCxnSpPr/>
              <p:nvPr/>
            </p:nvCxnSpPr>
            <p:spPr>
              <a:xfrm>
                <a:off x="4415770" y="4112885"/>
                <a:ext cx="230515" cy="230515"/>
              </a:xfrm>
              <a:prstGeom prst="line">
                <a:avLst/>
              </a:prstGeom>
              <a:ln w="31750">
                <a:solidFill>
                  <a:srgbClr val="0000FF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Straight Connector 36"/>
              <p:cNvCxnSpPr/>
              <p:nvPr/>
            </p:nvCxnSpPr>
            <p:spPr>
              <a:xfrm>
                <a:off x="4646285" y="4341485"/>
                <a:ext cx="230515" cy="230515"/>
              </a:xfrm>
              <a:prstGeom prst="line">
                <a:avLst/>
              </a:prstGeom>
              <a:ln w="31750">
                <a:solidFill>
                  <a:srgbClr val="0000FF"/>
                </a:solidFill>
                <a:prstDash val="sysDot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9" name="Oval 28"/>
            <p:cNvSpPr/>
            <p:nvPr/>
          </p:nvSpPr>
          <p:spPr>
            <a:xfrm>
              <a:off x="2969884" y="3657600"/>
              <a:ext cx="1525915" cy="533400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solidFill>
                    <a:schemeClr val="tx1"/>
                  </a:solidFill>
                  <a:latin typeface="Courier New"/>
                  <a:cs typeface="Courier New"/>
                </a:rPr>
                <a:t>X/Y</a:t>
              </a:r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5334000" y="3733800"/>
              <a:ext cx="2857303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>
                  <a:solidFill>
                    <a:srgbClr val="0000FF"/>
                  </a:solidFill>
                </a:rPr>
                <a:t>Degree of coalesced node</a:t>
              </a:r>
              <a:r>
                <a:rPr lang="en-US" sz="2000" dirty="0"/>
                <a:t> can be no larger than </a:t>
              </a:r>
              <a:r>
                <a:rPr lang="en-US" sz="2000" dirty="0">
                  <a:solidFill>
                    <a:srgbClr val="0000FF"/>
                  </a:solidFill>
                </a:rPr>
                <a:t>3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4412592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About This Example?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305800" cy="4830763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Assume </a:t>
            </a:r>
            <a:r>
              <a:rPr lang="en-US" dirty="0">
                <a:solidFill>
                  <a:srgbClr val="FF0066"/>
                </a:solidFill>
              </a:rPr>
              <a:t>N = 3</a:t>
            </a:r>
          </a:p>
          <a:p>
            <a:r>
              <a:rPr lang="en-US" dirty="0">
                <a:latin typeface="+mj-lt"/>
                <a:cs typeface="Courier New"/>
              </a:rPr>
              <a:t>Is it safe to coalesce </a:t>
            </a:r>
            <a:r>
              <a:rPr lang="en-US" b="1" dirty="0">
                <a:latin typeface="Courier New"/>
                <a:cs typeface="Courier New"/>
              </a:rPr>
              <a:t>X</a:t>
            </a:r>
            <a:r>
              <a:rPr lang="en-US" dirty="0"/>
              <a:t> and </a:t>
            </a:r>
            <a:r>
              <a:rPr lang="en-US" b="1" dirty="0">
                <a:latin typeface="Courier New"/>
                <a:cs typeface="Courier New"/>
              </a:rPr>
              <a:t>Y</a:t>
            </a:r>
            <a:r>
              <a:rPr lang="en-US" dirty="0"/>
              <a:t>?</a:t>
            </a:r>
          </a:p>
          <a:p>
            <a:endParaRPr lang="en-US" dirty="0">
              <a:latin typeface="+mj-lt"/>
              <a:cs typeface="Courier New"/>
            </a:endParaRPr>
          </a:p>
          <a:p>
            <a:endParaRPr lang="en-US" dirty="0">
              <a:latin typeface="+mj-lt"/>
              <a:cs typeface="Courier New"/>
            </a:endParaRPr>
          </a:p>
          <a:p>
            <a:endParaRPr lang="en-US" dirty="0">
              <a:latin typeface="+mj-lt"/>
              <a:cs typeface="Courier New"/>
            </a:endParaRPr>
          </a:p>
          <a:p>
            <a:endParaRPr lang="en-US" dirty="0">
              <a:latin typeface="+mj-lt"/>
              <a:cs typeface="Courier New"/>
            </a:endParaRPr>
          </a:p>
          <a:p>
            <a:endParaRPr lang="en-US" dirty="0">
              <a:latin typeface="+mj-lt"/>
              <a:cs typeface="Courier New"/>
            </a:endParaRPr>
          </a:p>
          <a:p>
            <a:endParaRPr lang="en-US" dirty="0">
              <a:latin typeface="+mj-lt"/>
              <a:cs typeface="Courier New"/>
            </a:endParaRPr>
          </a:p>
          <a:p>
            <a:pPr marL="0" indent="0">
              <a:buNone/>
            </a:pPr>
            <a:endParaRPr lang="en-US" dirty="0">
              <a:latin typeface="+mj-lt"/>
              <a:cs typeface="Courier New"/>
            </a:endParaRPr>
          </a:p>
          <a:p>
            <a:r>
              <a:rPr lang="en-US" u="sng" dirty="0">
                <a:latin typeface="+mj-lt"/>
                <a:cs typeface="Courier New"/>
              </a:rPr>
              <a:t>Notice</a:t>
            </a:r>
            <a:r>
              <a:rPr lang="en-US" dirty="0">
                <a:latin typeface="+mj-lt"/>
                <a:cs typeface="Courier New"/>
              </a:rPr>
              <a:t>: </a:t>
            </a:r>
            <a:r>
              <a:rPr lang="en-US" b="1" dirty="0">
                <a:solidFill>
                  <a:srgbClr val="0000FF"/>
                </a:solidFill>
                <a:latin typeface="Courier New"/>
                <a:cs typeface="Courier New"/>
              </a:rPr>
              <a:t>X</a:t>
            </a:r>
            <a:r>
              <a:rPr lang="en-US" dirty="0">
                <a:solidFill>
                  <a:srgbClr val="0000FF"/>
                </a:solidFill>
              </a:rPr>
              <a:t> and </a:t>
            </a:r>
            <a:r>
              <a:rPr lang="en-US" b="1" dirty="0">
                <a:solidFill>
                  <a:srgbClr val="0000FF"/>
                </a:solidFill>
                <a:latin typeface="Courier New"/>
                <a:cs typeface="Courier New"/>
              </a:rPr>
              <a:t>Y</a:t>
            </a:r>
            <a:r>
              <a:rPr lang="en-US" dirty="0">
                <a:solidFill>
                  <a:srgbClr val="0000FF"/>
                </a:solidFill>
                <a:latin typeface="+mj-lt"/>
                <a:cs typeface="Courier New"/>
              </a:rPr>
              <a:t> share a common (interference) neighbor</a:t>
            </a:r>
            <a:r>
              <a:rPr lang="en-US" dirty="0">
                <a:latin typeface="+mj-lt"/>
                <a:cs typeface="Courier New"/>
              </a:rPr>
              <a:t>: node </a:t>
            </a:r>
            <a:r>
              <a:rPr lang="en-US" b="1" dirty="0">
                <a:latin typeface="Courier New"/>
                <a:cs typeface="Courier New"/>
              </a:rPr>
              <a:t>A</a:t>
            </a:r>
          </a:p>
          <a:p>
            <a:pPr lvl="1"/>
            <a:r>
              <a:rPr lang="en-US" dirty="0">
                <a:latin typeface="+mj-lt"/>
                <a:cs typeface="Courier New"/>
              </a:rPr>
              <a:t>hence the </a:t>
            </a:r>
            <a:r>
              <a:rPr lang="en-US" dirty="0">
                <a:solidFill>
                  <a:srgbClr val="0000FF"/>
                </a:solidFill>
                <a:latin typeface="+mj-lt"/>
                <a:cs typeface="Courier New"/>
              </a:rPr>
              <a:t>degree of the coalesced </a:t>
            </a:r>
            <a:r>
              <a:rPr lang="en-US" b="1" dirty="0">
                <a:solidFill>
                  <a:srgbClr val="0000FF"/>
                </a:solidFill>
                <a:latin typeface="Courier New"/>
                <a:cs typeface="Courier New"/>
              </a:rPr>
              <a:t>X</a:t>
            </a:r>
            <a:r>
              <a:rPr lang="en-US" dirty="0">
                <a:solidFill>
                  <a:srgbClr val="0000FF"/>
                </a:solidFill>
                <a:latin typeface="+mj-lt"/>
                <a:cs typeface="Courier New"/>
              </a:rPr>
              <a:t>/</a:t>
            </a:r>
            <a:r>
              <a:rPr lang="en-US" b="1" dirty="0">
                <a:solidFill>
                  <a:srgbClr val="0000FF"/>
                </a:solidFill>
                <a:latin typeface="Courier New"/>
                <a:cs typeface="Courier New"/>
              </a:rPr>
              <a:t>Y</a:t>
            </a:r>
            <a:r>
              <a:rPr lang="en-US" dirty="0">
                <a:solidFill>
                  <a:srgbClr val="0000FF"/>
                </a:solidFill>
                <a:latin typeface="+mj-lt"/>
                <a:cs typeface="Courier New"/>
              </a:rPr>
              <a:t> node</a:t>
            </a:r>
            <a:r>
              <a:rPr lang="en-US" dirty="0">
                <a:latin typeface="+mj-lt"/>
                <a:cs typeface="Courier New"/>
              </a:rPr>
              <a:t> is actually </a:t>
            </a:r>
            <a:r>
              <a:rPr lang="en-US" dirty="0">
                <a:solidFill>
                  <a:srgbClr val="FF0066"/>
                </a:solidFill>
                <a:latin typeface="+mj-lt"/>
                <a:cs typeface="Courier New"/>
              </a:rPr>
              <a:t>2</a:t>
            </a:r>
            <a:r>
              <a:rPr lang="en-US" dirty="0">
                <a:latin typeface="+mj-lt"/>
                <a:cs typeface="Courier New"/>
              </a:rPr>
              <a:t> (</a:t>
            </a:r>
            <a:r>
              <a:rPr lang="en-US" dirty="0">
                <a:solidFill>
                  <a:srgbClr val="FF0066"/>
                </a:solidFill>
                <a:latin typeface="+mj-lt"/>
                <a:cs typeface="Courier New"/>
              </a:rPr>
              <a:t>not 3</a:t>
            </a:r>
            <a:r>
              <a:rPr lang="en-US" dirty="0">
                <a:latin typeface="+mj-lt"/>
                <a:cs typeface="Courier New"/>
              </a:rPr>
              <a:t>)</a:t>
            </a:r>
          </a:p>
          <a:p>
            <a:pPr lvl="1"/>
            <a:r>
              <a:rPr lang="en-US" dirty="0">
                <a:latin typeface="+mj-lt"/>
                <a:cs typeface="Courier New"/>
              </a:rPr>
              <a:t>therefore coalescing </a:t>
            </a:r>
            <a:r>
              <a:rPr lang="en-US" b="1" dirty="0">
                <a:latin typeface="Courier New"/>
                <a:cs typeface="Courier New"/>
              </a:rPr>
              <a:t>X</a:t>
            </a:r>
            <a:r>
              <a:rPr lang="en-US" dirty="0"/>
              <a:t> and </a:t>
            </a:r>
            <a:r>
              <a:rPr lang="en-US" b="1" dirty="0">
                <a:latin typeface="Courier New"/>
                <a:cs typeface="Courier New"/>
              </a:rPr>
              <a:t>Y</a:t>
            </a:r>
            <a:r>
              <a:rPr lang="en-US" dirty="0">
                <a:cs typeface="Courier New"/>
              </a:rPr>
              <a:t> </a:t>
            </a:r>
            <a:r>
              <a:rPr lang="en-US" i="1" dirty="0">
                <a:cs typeface="Courier New"/>
              </a:rPr>
              <a:t>is</a:t>
            </a:r>
            <a:r>
              <a:rPr lang="en-US" dirty="0">
                <a:cs typeface="Courier New"/>
              </a:rPr>
              <a:t> guaranteed to be safe when N = 3</a:t>
            </a:r>
          </a:p>
          <a:p>
            <a:r>
              <a:rPr lang="en-US" dirty="0">
                <a:latin typeface="+mj-lt"/>
                <a:cs typeface="Courier New"/>
              </a:rPr>
              <a:t>How can we adjust the algorithm to capture this?</a:t>
            </a:r>
          </a:p>
          <a:p>
            <a:endParaRPr lang="en-US" dirty="0">
              <a:latin typeface="+mj-lt"/>
              <a:cs typeface="Courier New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46</a:t>
            </a:fld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3124200" y="3505200"/>
            <a:ext cx="533400" cy="533400"/>
          </a:xfrm>
          <a:prstGeom prst="ellipse">
            <a:avLst/>
          </a:prstGeom>
          <a:noFill/>
          <a:ln w="127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urier New"/>
                <a:cs typeface="Courier New"/>
              </a:rPr>
              <a:t>B</a:t>
            </a:r>
          </a:p>
        </p:txBody>
      </p:sp>
      <p:sp>
        <p:nvSpPr>
          <p:cNvPr id="8" name="Oval 7"/>
          <p:cNvSpPr/>
          <p:nvPr/>
        </p:nvSpPr>
        <p:spPr>
          <a:xfrm>
            <a:off x="2590800" y="2133600"/>
            <a:ext cx="533400" cy="533400"/>
          </a:xfrm>
          <a:prstGeom prst="ellipse">
            <a:avLst/>
          </a:prstGeom>
          <a:noFill/>
          <a:ln w="127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urier New"/>
                <a:cs typeface="Courier New"/>
              </a:rPr>
              <a:t>X</a:t>
            </a:r>
          </a:p>
        </p:txBody>
      </p:sp>
      <p:sp>
        <p:nvSpPr>
          <p:cNvPr id="9" name="Oval 8"/>
          <p:cNvSpPr/>
          <p:nvPr/>
        </p:nvSpPr>
        <p:spPr>
          <a:xfrm>
            <a:off x="3581400" y="2133600"/>
            <a:ext cx="533400" cy="533400"/>
          </a:xfrm>
          <a:prstGeom prst="ellipse">
            <a:avLst/>
          </a:prstGeom>
          <a:noFill/>
          <a:ln w="127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urier New"/>
                <a:cs typeface="Courier New"/>
              </a:rPr>
              <a:t>Y</a:t>
            </a:r>
          </a:p>
        </p:txBody>
      </p:sp>
      <p:cxnSp>
        <p:nvCxnSpPr>
          <p:cNvPr id="10" name="Straight Connector 9"/>
          <p:cNvCxnSpPr>
            <a:stCxn id="9" idx="3"/>
            <a:endCxn id="13" idx="7"/>
          </p:cNvCxnSpPr>
          <p:nvPr/>
        </p:nvCxnSpPr>
        <p:spPr>
          <a:xfrm flipH="1">
            <a:off x="2665085" y="2588885"/>
            <a:ext cx="994430" cy="461030"/>
          </a:xfrm>
          <a:prstGeom prst="line">
            <a:avLst/>
          </a:prstGeom>
          <a:ln w="31750">
            <a:solidFill>
              <a:srgbClr val="0000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>
            <a:stCxn id="8" idx="4"/>
            <a:endCxn id="13" idx="0"/>
          </p:cNvCxnSpPr>
          <p:nvPr/>
        </p:nvCxnSpPr>
        <p:spPr>
          <a:xfrm flipH="1">
            <a:off x="2476500" y="2667000"/>
            <a:ext cx="381000" cy="304800"/>
          </a:xfrm>
          <a:prstGeom prst="line">
            <a:avLst/>
          </a:prstGeom>
          <a:ln w="31750">
            <a:solidFill>
              <a:srgbClr val="0000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>
            <a:stCxn id="9" idx="4"/>
            <a:endCxn id="7" idx="0"/>
          </p:cNvCxnSpPr>
          <p:nvPr/>
        </p:nvCxnSpPr>
        <p:spPr>
          <a:xfrm flipH="1">
            <a:off x="3390900" y="2667000"/>
            <a:ext cx="457200" cy="838200"/>
          </a:xfrm>
          <a:prstGeom prst="line">
            <a:avLst/>
          </a:prstGeom>
          <a:ln w="31750">
            <a:solidFill>
              <a:srgbClr val="0000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Oval 12"/>
          <p:cNvSpPr/>
          <p:nvPr/>
        </p:nvSpPr>
        <p:spPr>
          <a:xfrm>
            <a:off x="2209800" y="2971800"/>
            <a:ext cx="533400" cy="533400"/>
          </a:xfrm>
          <a:prstGeom prst="ellipse">
            <a:avLst/>
          </a:prstGeom>
          <a:noFill/>
          <a:ln w="127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rgbClr val="000000"/>
                </a:solidFill>
                <a:latin typeface="Courier New"/>
                <a:cs typeface="Courier New"/>
              </a:rPr>
              <a:t>A</a:t>
            </a:r>
          </a:p>
        </p:txBody>
      </p:sp>
      <p:sp>
        <p:nvSpPr>
          <p:cNvPr id="14" name="Oval 13"/>
          <p:cNvSpPr/>
          <p:nvPr/>
        </p:nvSpPr>
        <p:spPr>
          <a:xfrm>
            <a:off x="4038600" y="2971800"/>
            <a:ext cx="533400" cy="533400"/>
          </a:xfrm>
          <a:prstGeom prst="ellipse">
            <a:avLst/>
          </a:prstGeom>
          <a:noFill/>
          <a:ln w="127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urier New"/>
                <a:cs typeface="Courier New"/>
              </a:rPr>
              <a:t>Z</a:t>
            </a:r>
          </a:p>
        </p:txBody>
      </p:sp>
      <p:cxnSp>
        <p:nvCxnSpPr>
          <p:cNvPr id="15" name="Straight Connector 14"/>
          <p:cNvCxnSpPr>
            <a:stCxn id="9" idx="2"/>
            <a:endCxn id="8" idx="6"/>
          </p:cNvCxnSpPr>
          <p:nvPr/>
        </p:nvCxnSpPr>
        <p:spPr>
          <a:xfrm flipH="1">
            <a:off x="3124200" y="2400300"/>
            <a:ext cx="457200" cy="0"/>
          </a:xfrm>
          <a:prstGeom prst="line">
            <a:avLst/>
          </a:prstGeom>
          <a:ln w="44450">
            <a:solidFill>
              <a:srgbClr val="FF0066"/>
            </a:solidFill>
            <a:prstDash val="sys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4979233" y="2133600"/>
            <a:ext cx="2640767" cy="76431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110000"/>
              </a:lnSpc>
            </a:pPr>
            <a:r>
              <a:rPr lang="en-US" sz="2000" dirty="0"/>
              <a:t>(</a:t>
            </a:r>
            <a:r>
              <a:rPr lang="en-US" sz="2000" dirty="0">
                <a:solidFill>
                  <a:srgbClr val="0000FF"/>
                </a:solidFill>
              </a:rPr>
              <a:t>|</a:t>
            </a:r>
            <a:r>
              <a:rPr lang="en-US" sz="2000" b="1" dirty="0">
                <a:solidFill>
                  <a:srgbClr val="0000FF"/>
                </a:solidFill>
                <a:latin typeface="Courier New"/>
                <a:cs typeface="Courier New"/>
              </a:rPr>
              <a:t>X</a:t>
            </a:r>
            <a:r>
              <a:rPr lang="en-US" sz="2000" dirty="0">
                <a:solidFill>
                  <a:srgbClr val="0000FF"/>
                </a:solidFill>
              </a:rPr>
              <a:t>|</a:t>
            </a:r>
            <a:r>
              <a:rPr lang="en-US" sz="2000" dirty="0"/>
              <a:t> + </a:t>
            </a:r>
            <a:r>
              <a:rPr lang="en-US" sz="2000" dirty="0">
                <a:solidFill>
                  <a:srgbClr val="0000FF"/>
                </a:solidFill>
              </a:rPr>
              <a:t>|</a:t>
            </a:r>
            <a:r>
              <a:rPr lang="en-US" sz="2000" b="1" dirty="0">
                <a:solidFill>
                  <a:srgbClr val="0000FF"/>
                </a:solidFill>
                <a:latin typeface="Courier New"/>
                <a:cs typeface="Courier New"/>
              </a:rPr>
              <a:t>Y</a:t>
            </a:r>
            <a:r>
              <a:rPr lang="en-US" sz="2000" dirty="0">
                <a:solidFill>
                  <a:srgbClr val="0000FF"/>
                </a:solidFill>
              </a:rPr>
              <a:t>|</a:t>
            </a:r>
            <a:r>
              <a:rPr lang="en-US" sz="2000" dirty="0"/>
              <a:t>) = (</a:t>
            </a:r>
            <a:r>
              <a:rPr lang="en-US" sz="2000" dirty="0">
                <a:solidFill>
                  <a:srgbClr val="0000FF"/>
                </a:solidFill>
              </a:rPr>
              <a:t>1</a:t>
            </a:r>
            <a:r>
              <a:rPr lang="en-US" sz="2000" dirty="0"/>
              <a:t> + </a:t>
            </a:r>
            <a:r>
              <a:rPr lang="en-US" sz="2000" dirty="0">
                <a:solidFill>
                  <a:srgbClr val="0000FF"/>
                </a:solidFill>
              </a:rPr>
              <a:t>2</a:t>
            </a:r>
            <a:r>
              <a:rPr lang="en-US" sz="2000" dirty="0"/>
              <a:t>) = </a:t>
            </a:r>
            <a:r>
              <a:rPr lang="en-US" sz="2000" dirty="0">
                <a:solidFill>
                  <a:srgbClr val="0000FF"/>
                </a:solidFill>
              </a:rPr>
              <a:t>3</a:t>
            </a:r>
          </a:p>
          <a:p>
            <a:pPr algn="ctr">
              <a:lnSpc>
                <a:spcPct val="110000"/>
              </a:lnSpc>
            </a:pPr>
            <a:r>
              <a:rPr lang="en-US" sz="2000" i="1" dirty="0">
                <a:solidFill>
                  <a:srgbClr val="FF0066"/>
                </a:solidFill>
              </a:rPr>
              <a:t>(Not less than N)</a:t>
            </a:r>
          </a:p>
        </p:txBody>
      </p:sp>
    </p:spTree>
    <p:extLst>
      <p:ext uri="{BB962C8B-B14F-4D97-AF65-F5344CB8AC3E}">
        <p14:creationId xmlns:p14="http://schemas.microsoft.com/office/powerpoint/2010/main" val="584615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Another Helpful Insight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>
                <a:solidFill>
                  <a:srgbClr val="0000FF"/>
                </a:solidFill>
              </a:rPr>
              <a:t>Colors are not assigned until nodes are popped off the stack</a:t>
            </a:r>
          </a:p>
          <a:p>
            <a:pPr lvl="1"/>
            <a:r>
              <a:rPr lang="en-US" dirty="0"/>
              <a:t>nodes with degree &lt; N are pushed on the stack first</a:t>
            </a:r>
          </a:p>
          <a:p>
            <a:pPr lvl="1"/>
            <a:r>
              <a:rPr lang="en-US" dirty="0"/>
              <a:t>when a node is popped off the stack, we know that it can be colored</a:t>
            </a:r>
          </a:p>
          <a:p>
            <a:pPr lvl="2"/>
            <a:r>
              <a:rPr lang="en-US" dirty="0"/>
              <a:t>because the number of potentially conflicting neighbors must be &lt; N</a:t>
            </a:r>
          </a:p>
          <a:p>
            <a:r>
              <a:rPr lang="en-US" dirty="0">
                <a:solidFill>
                  <a:srgbClr val="0000FF"/>
                </a:solidFill>
              </a:rPr>
              <a:t>Spilling only occurs if there is no node with degree &lt; N to push on the stack</a:t>
            </a:r>
          </a:p>
          <a:p>
            <a:endParaRPr lang="en-US" dirty="0">
              <a:solidFill>
                <a:srgbClr val="0000FF"/>
              </a:solidFill>
            </a:endParaRPr>
          </a:p>
          <a:p>
            <a:r>
              <a:rPr lang="en-US" u="sng" dirty="0">
                <a:solidFill>
                  <a:srgbClr val="000000"/>
                </a:solidFill>
              </a:rPr>
              <a:t>Example</a:t>
            </a:r>
            <a:r>
              <a:rPr lang="en-US" dirty="0">
                <a:solidFill>
                  <a:srgbClr val="000000"/>
                </a:solidFill>
              </a:rPr>
              <a:t>: (</a:t>
            </a:r>
            <a:r>
              <a:rPr lang="en-US" dirty="0">
                <a:solidFill>
                  <a:srgbClr val="0000FF"/>
                </a:solidFill>
              </a:rPr>
              <a:t>N=2</a:t>
            </a:r>
            <a:r>
              <a:rPr lang="en-US" dirty="0">
                <a:solidFill>
                  <a:srgbClr val="000000"/>
                </a:solidFill>
              </a:rPr>
              <a:t>)</a:t>
            </a:r>
          </a:p>
          <a:p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47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9850679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Another Helpful Insight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48</a:t>
            </a:fld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3733800" y="4343400"/>
            <a:ext cx="533400" cy="533400"/>
          </a:xfrm>
          <a:prstGeom prst="ellipse">
            <a:avLst/>
          </a:prstGeom>
          <a:noFill/>
          <a:ln w="127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urier New"/>
                <a:cs typeface="Courier New"/>
              </a:rPr>
              <a:t>F</a:t>
            </a:r>
          </a:p>
        </p:txBody>
      </p:sp>
      <p:sp>
        <p:nvSpPr>
          <p:cNvPr id="8" name="Oval 7"/>
          <p:cNvSpPr/>
          <p:nvPr/>
        </p:nvSpPr>
        <p:spPr>
          <a:xfrm>
            <a:off x="2743200" y="3352800"/>
            <a:ext cx="533400" cy="533400"/>
          </a:xfrm>
          <a:prstGeom prst="ellipse">
            <a:avLst/>
          </a:prstGeom>
          <a:noFill/>
          <a:ln w="127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urier New"/>
                <a:cs typeface="Courier New"/>
              </a:rPr>
              <a:t>X</a:t>
            </a:r>
          </a:p>
        </p:txBody>
      </p:sp>
      <p:sp>
        <p:nvSpPr>
          <p:cNvPr id="9" name="Oval 8"/>
          <p:cNvSpPr/>
          <p:nvPr/>
        </p:nvSpPr>
        <p:spPr>
          <a:xfrm>
            <a:off x="3733800" y="3352800"/>
            <a:ext cx="533400" cy="533400"/>
          </a:xfrm>
          <a:prstGeom prst="ellipse">
            <a:avLst/>
          </a:prstGeom>
          <a:noFill/>
          <a:ln w="127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urier New"/>
                <a:cs typeface="Courier New"/>
              </a:rPr>
              <a:t>Y</a:t>
            </a:r>
          </a:p>
        </p:txBody>
      </p:sp>
      <p:cxnSp>
        <p:nvCxnSpPr>
          <p:cNvPr id="11" name="Straight Connector 10"/>
          <p:cNvCxnSpPr>
            <a:stCxn id="17" idx="4"/>
            <a:endCxn id="8" idx="0"/>
          </p:cNvCxnSpPr>
          <p:nvPr/>
        </p:nvCxnSpPr>
        <p:spPr>
          <a:xfrm>
            <a:off x="3009900" y="3048000"/>
            <a:ext cx="0" cy="304800"/>
          </a:xfrm>
          <a:prstGeom prst="line">
            <a:avLst/>
          </a:prstGeom>
          <a:ln w="31750">
            <a:solidFill>
              <a:srgbClr val="0000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>
            <a:stCxn id="24" idx="3"/>
            <a:endCxn id="9" idx="7"/>
          </p:cNvCxnSpPr>
          <p:nvPr/>
        </p:nvCxnSpPr>
        <p:spPr>
          <a:xfrm flipH="1">
            <a:off x="4189085" y="3198485"/>
            <a:ext cx="384830" cy="232430"/>
          </a:xfrm>
          <a:prstGeom prst="line">
            <a:avLst/>
          </a:prstGeom>
          <a:ln w="31750">
            <a:solidFill>
              <a:srgbClr val="0000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Oval 12"/>
          <p:cNvSpPr/>
          <p:nvPr/>
        </p:nvSpPr>
        <p:spPr>
          <a:xfrm>
            <a:off x="1676400" y="3505200"/>
            <a:ext cx="533400" cy="533400"/>
          </a:xfrm>
          <a:prstGeom prst="ellipse">
            <a:avLst/>
          </a:prstGeom>
          <a:noFill/>
          <a:ln w="127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rgbClr val="000000"/>
                </a:solidFill>
                <a:latin typeface="Courier New"/>
                <a:cs typeface="Courier New"/>
              </a:rPr>
              <a:t>C</a:t>
            </a:r>
          </a:p>
        </p:txBody>
      </p:sp>
      <p:sp>
        <p:nvSpPr>
          <p:cNvPr id="14" name="Oval 13"/>
          <p:cNvSpPr/>
          <p:nvPr/>
        </p:nvSpPr>
        <p:spPr>
          <a:xfrm>
            <a:off x="4495800" y="4114800"/>
            <a:ext cx="533400" cy="533400"/>
          </a:xfrm>
          <a:prstGeom prst="ellipse">
            <a:avLst/>
          </a:prstGeom>
          <a:noFill/>
          <a:ln w="127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urier New"/>
                <a:cs typeface="Courier New"/>
              </a:rPr>
              <a:t>G</a:t>
            </a:r>
          </a:p>
        </p:txBody>
      </p:sp>
      <p:cxnSp>
        <p:nvCxnSpPr>
          <p:cNvPr id="15" name="Straight Connector 14"/>
          <p:cNvCxnSpPr>
            <a:stCxn id="9" idx="2"/>
            <a:endCxn id="8" idx="6"/>
          </p:cNvCxnSpPr>
          <p:nvPr/>
        </p:nvCxnSpPr>
        <p:spPr>
          <a:xfrm flipH="1">
            <a:off x="3276600" y="3619500"/>
            <a:ext cx="457200" cy="0"/>
          </a:xfrm>
          <a:prstGeom prst="line">
            <a:avLst/>
          </a:prstGeom>
          <a:ln w="44450">
            <a:solidFill>
              <a:srgbClr val="FF0066"/>
            </a:solidFill>
            <a:prstDash val="sys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Oval 16"/>
          <p:cNvSpPr/>
          <p:nvPr/>
        </p:nvSpPr>
        <p:spPr>
          <a:xfrm>
            <a:off x="2743200" y="2514600"/>
            <a:ext cx="533400" cy="533400"/>
          </a:xfrm>
          <a:prstGeom prst="ellipse">
            <a:avLst/>
          </a:prstGeom>
          <a:noFill/>
          <a:ln w="127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rgbClr val="000000"/>
                </a:solidFill>
                <a:latin typeface="Courier New"/>
                <a:cs typeface="Courier New"/>
              </a:rPr>
              <a:t>A</a:t>
            </a:r>
          </a:p>
        </p:txBody>
      </p:sp>
      <p:sp>
        <p:nvSpPr>
          <p:cNvPr id="18" name="Oval 17"/>
          <p:cNvSpPr/>
          <p:nvPr/>
        </p:nvSpPr>
        <p:spPr>
          <a:xfrm>
            <a:off x="2057400" y="2819400"/>
            <a:ext cx="533400" cy="533400"/>
          </a:xfrm>
          <a:prstGeom prst="ellipse">
            <a:avLst/>
          </a:prstGeom>
          <a:noFill/>
          <a:ln w="127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rgbClr val="000000"/>
                </a:solidFill>
                <a:latin typeface="Courier New"/>
                <a:cs typeface="Courier New"/>
              </a:rPr>
              <a:t>B</a:t>
            </a:r>
          </a:p>
        </p:txBody>
      </p:sp>
      <p:sp>
        <p:nvSpPr>
          <p:cNvPr id="21" name="Oval 20"/>
          <p:cNvSpPr/>
          <p:nvPr/>
        </p:nvSpPr>
        <p:spPr>
          <a:xfrm>
            <a:off x="2057400" y="4114800"/>
            <a:ext cx="533400" cy="533400"/>
          </a:xfrm>
          <a:prstGeom prst="ellipse">
            <a:avLst/>
          </a:prstGeom>
          <a:noFill/>
          <a:ln w="127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rgbClr val="000000"/>
                </a:solidFill>
                <a:latin typeface="Courier New"/>
                <a:cs typeface="Courier New"/>
              </a:rPr>
              <a:t>D</a:t>
            </a:r>
          </a:p>
        </p:txBody>
      </p:sp>
      <p:sp>
        <p:nvSpPr>
          <p:cNvPr id="22" name="Oval 21"/>
          <p:cNvSpPr/>
          <p:nvPr/>
        </p:nvSpPr>
        <p:spPr>
          <a:xfrm>
            <a:off x="2743200" y="4343400"/>
            <a:ext cx="533400" cy="533400"/>
          </a:xfrm>
          <a:prstGeom prst="ellipse">
            <a:avLst/>
          </a:prstGeom>
          <a:noFill/>
          <a:ln w="127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rgbClr val="000000"/>
                </a:solidFill>
                <a:latin typeface="Courier New"/>
                <a:cs typeface="Courier New"/>
              </a:rPr>
              <a:t>E</a:t>
            </a:r>
          </a:p>
        </p:txBody>
      </p:sp>
      <p:sp>
        <p:nvSpPr>
          <p:cNvPr id="23" name="Oval 22"/>
          <p:cNvSpPr/>
          <p:nvPr/>
        </p:nvSpPr>
        <p:spPr>
          <a:xfrm>
            <a:off x="4800600" y="3429000"/>
            <a:ext cx="533400" cy="533400"/>
          </a:xfrm>
          <a:prstGeom prst="ellipse">
            <a:avLst/>
          </a:prstGeom>
          <a:noFill/>
          <a:ln w="127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urier New"/>
                <a:cs typeface="Courier New"/>
              </a:rPr>
              <a:t>H</a:t>
            </a:r>
          </a:p>
        </p:txBody>
      </p:sp>
      <p:sp>
        <p:nvSpPr>
          <p:cNvPr id="24" name="Oval 23"/>
          <p:cNvSpPr/>
          <p:nvPr/>
        </p:nvSpPr>
        <p:spPr>
          <a:xfrm>
            <a:off x="4495800" y="2743200"/>
            <a:ext cx="533400" cy="533400"/>
          </a:xfrm>
          <a:prstGeom prst="ellipse">
            <a:avLst/>
          </a:prstGeom>
          <a:noFill/>
          <a:ln w="127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urier New"/>
                <a:cs typeface="Courier New"/>
              </a:rPr>
              <a:t>I</a:t>
            </a:r>
          </a:p>
        </p:txBody>
      </p:sp>
      <p:sp>
        <p:nvSpPr>
          <p:cNvPr id="25" name="Oval 24"/>
          <p:cNvSpPr/>
          <p:nvPr/>
        </p:nvSpPr>
        <p:spPr>
          <a:xfrm>
            <a:off x="3733800" y="2514600"/>
            <a:ext cx="533400" cy="533400"/>
          </a:xfrm>
          <a:prstGeom prst="ellipse">
            <a:avLst/>
          </a:prstGeom>
          <a:noFill/>
          <a:ln w="127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urier New"/>
                <a:cs typeface="Courier New"/>
              </a:rPr>
              <a:t>J</a:t>
            </a:r>
          </a:p>
        </p:txBody>
      </p:sp>
      <p:cxnSp>
        <p:nvCxnSpPr>
          <p:cNvPr id="26" name="Straight Connector 25"/>
          <p:cNvCxnSpPr>
            <a:stCxn id="18" idx="5"/>
            <a:endCxn id="8" idx="1"/>
          </p:cNvCxnSpPr>
          <p:nvPr/>
        </p:nvCxnSpPr>
        <p:spPr>
          <a:xfrm>
            <a:off x="2512685" y="3274685"/>
            <a:ext cx="308630" cy="156230"/>
          </a:xfrm>
          <a:prstGeom prst="line">
            <a:avLst/>
          </a:prstGeom>
          <a:ln w="31750">
            <a:solidFill>
              <a:srgbClr val="0000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>
            <a:stCxn id="13" idx="6"/>
            <a:endCxn id="8" idx="2"/>
          </p:cNvCxnSpPr>
          <p:nvPr/>
        </p:nvCxnSpPr>
        <p:spPr>
          <a:xfrm flipV="1">
            <a:off x="2209800" y="3619500"/>
            <a:ext cx="533400" cy="152400"/>
          </a:xfrm>
          <a:prstGeom prst="line">
            <a:avLst/>
          </a:prstGeom>
          <a:ln w="31750">
            <a:solidFill>
              <a:srgbClr val="0000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>
            <a:stCxn id="8" idx="3"/>
            <a:endCxn id="21" idx="7"/>
          </p:cNvCxnSpPr>
          <p:nvPr/>
        </p:nvCxnSpPr>
        <p:spPr>
          <a:xfrm flipH="1">
            <a:off x="2512685" y="3808085"/>
            <a:ext cx="308630" cy="384830"/>
          </a:xfrm>
          <a:prstGeom prst="line">
            <a:avLst/>
          </a:prstGeom>
          <a:ln w="31750">
            <a:solidFill>
              <a:srgbClr val="0000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>
            <a:stCxn id="8" idx="4"/>
            <a:endCxn id="22" idx="0"/>
          </p:cNvCxnSpPr>
          <p:nvPr/>
        </p:nvCxnSpPr>
        <p:spPr>
          <a:xfrm>
            <a:off x="3009900" y="3886200"/>
            <a:ext cx="0" cy="457200"/>
          </a:xfrm>
          <a:prstGeom prst="line">
            <a:avLst/>
          </a:prstGeom>
          <a:ln w="31750">
            <a:solidFill>
              <a:srgbClr val="0000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>
            <a:stCxn id="25" idx="4"/>
            <a:endCxn id="9" idx="0"/>
          </p:cNvCxnSpPr>
          <p:nvPr/>
        </p:nvCxnSpPr>
        <p:spPr>
          <a:xfrm>
            <a:off x="4000500" y="3048000"/>
            <a:ext cx="0" cy="304800"/>
          </a:xfrm>
          <a:prstGeom prst="line">
            <a:avLst/>
          </a:prstGeom>
          <a:ln w="31750">
            <a:solidFill>
              <a:srgbClr val="0000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>
            <a:stCxn id="23" idx="2"/>
            <a:endCxn id="9" idx="6"/>
          </p:cNvCxnSpPr>
          <p:nvPr/>
        </p:nvCxnSpPr>
        <p:spPr>
          <a:xfrm flipH="1" flipV="1">
            <a:off x="4267200" y="3619500"/>
            <a:ext cx="533400" cy="76200"/>
          </a:xfrm>
          <a:prstGeom prst="line">
            <a:avLst/>
          </a:prstGeom>
          <a:ln w="31750">
            <a:solidFill>
              <a:srgbClr val="0000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>
            <a:stCxn id="14" idx="1"/>
            <a:endCxn id="9" idx="5"/>
          </p:cNvCxnSpPr>
          <p:nvPr/>
        </p:nvCxnSpPr>
        <p:spPr>
          <a:xfrm flipH="1" flipV="1">
            <a:off x="4189085" y="3808085"/>
            <a:ext cx="384830" cy="384830"/>
          </a:xfrm>
          <a:prstGeom prst="line">
            <a:avLst/>
          </a:prstGeom>
          <a:ln w="31750">
            <a:solidFill>
              <a:srgbClr val="0000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>
            <a:stCxn id="7" idx="0"/>
            <a:endCxn id="9" idx="4"/>
          </p:cNvCxnSpPr>
          <p:nvPr/>
        </p:nvCxnSpPr>
        <p:spPr>
          <a:xfrm flipV="1">
            <a:off x="4000500" y="3886200"/>
            <a:ext cx="0" cy="457200"/>
          </a:xfrm>
          <a:prstGeom prst="line">
            <a:avLst/>
          </a:prstGeom>
          <a:ln w="31750">
            <a:solidFill>
              <a:srgbClr val="0000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>
            <a:off x="5867400" y="2556808"/>
            <a:ext cx="22860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</a:rPr>
              <a:t>|</a:t>
            </a:r>
            <a:r>
              <a:rPr lang="en-US" sz="2000" b="1" dirty="0">
                <a:solidFill>
                  <a:srgbClr val="0000FF"/>
                </a:solidFill>
                <a:latin typeface="Courier New"/>
                <a:cs typeface="Courier New"/>
              </a:rPr>
              <a:t>X</a:t>
            </a:r>
            <a:r>
              <a:rPr lang="en-US" sz="2000" dirty="0">
                <a:solidFill>
                  <a:srgbClr val="0000FF"/>
                </a:solidFill>
              </a:rPr>
              <a:t>|</a:t>
            </a:r>
            <a:r>
              <a:rPr lang="en-US" sz="2000" dirty="0"/>
              <a:t> =  </a:t>
            </a:r>
            <a:r>
              <a:rPr lang="en-US" sz="2000" dirty="0">
                <a:solidFill>
                  <a:srgbClr val="0000FF"/>
                </a:solidFill>
              </a:rPr>
              <a:t>5</a:t>
            </a:r>
          </a:p>
          <a:p>
            <a:r>
              <a:rPr lang="en-US" sz="2000" dirty="0">
                <a:solidFill>
                  <a:srgbClr val="0000FF"/>
                </a:solidFill>
              </a:rPr>
              <a:t>|</a:t>
            </a:r>
            <a:r>
              <a:rPr lang="en-US" sz="2000" b="1" dirty="0">
                <a:solidFill>
                  <a:srgbClr val="0000FF"/>
                </a:solidFill>
                <a:latin typeface="Courier New"/>
                <a:cs typeface="Courier New"/>
              </a:rPr>
              <a:t>Y</a:t>
            </a:r>
            <a:r>
              <a:rPr lang="en-US" sz="2000" dirty="0">
                <a:solidFill>
                  <a:srgbClr val="0000FF"/>
                </a:solidFill>
              </a:rPr>
              <a:t>|</a:t>
            </a:r>
            <a:r>
              <a:rPr lang="en-US" sz="2000" dirty="0"/>
              <a:t> =  </a:t>
            </a:r>
            <a:r>
              <a:rPr lang="en-US" sz="2000" dirty="0">
                <a:solidFill>
                  <a:srgbClr val="0000FF"/>
                </a:solidFill>
              </a:rPr>
              <a:t>5</a:t>
            </a:r>
          </a:p>
          <a:p>
            <a:endParaRPr lang="en-US" sz="2000" dirty="0">
              <a:solidFill>
                <a:srgbClr val="0000FF"/>
              </a:solidFill>
            </a:endParaRPr>
          </a:p>
          <a:p>
            <a:r>
              <a:rPr lang="en-US" sz="2000" dirty="0"/>
              <a:t>2-colorable after coalescing </a:t>
            </a:r>
            <a:r>
              <a:rPr lang="en-US" sz="2000" b="1" dirty="0">
                <a:latin typeface="Courier New"/>
                <a:cs typeface="Courier New"/>
              </a:rPr>
              <a:t>X</a:t>
            </a:r>
            <a:r>
              <a:rPr lang="en-US" sz="2000" dirty="0"/>
              <a:t> and </a:t>
            </a:r>
            <a:r>
              <a:rPr lang="en-US" sz="2000" b="1" dirty="0">
                <a:latin typeface="Courier New"/>
                <a:cs typeface="Courier New"/>
              </a:rPr>
              <a:t>Y</a:t>
            </a:r>
            <a:r>
              <a:rPr lang="en-US" sz="2000" dirty="0"/>
              <a:t>?</a:t>
            </a:r>
          </a:p>
          <a:p>
            <a:endParaRPr lang="en-US" sz="2000" dirty="0">
              <a:solidFill>
                <a:srgbClr val="0000FF"/>
              </a:solidFill>
            </a:endParaRP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7257C0C0-78C0-4E62-AAB6-F1A1992EB2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517662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" grpId="0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Building on This Insight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4876800"/>
          </a:xfrm>
        </p:spPr>
        <p:txBody>
          <a:bodyPr>
            <a:normAutofit fontScale="70000" lnSpcReduction="20000"/>
          </a:bodyPr>
          <a:lstStyle/>
          <a:p>
            <a:r>
              <a:rPr lang="en-US" dirty="0">
                <a:solidFill>
                  <a:srgbClr val="0000FF"/>
                </a:solidFill>
              </a:rPr>
              <a:t>When would coalescing cause the stack pushing (aka “simplification”) to get stuck?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dirty="0">
                <a:solidFill>
                  <a:srgbClr val="FF0066"/>
                </a:solidFill>
              </a:rPr>
              <a:t>coalesced node must have a degree &gt;= N</a:t>
            </a:r>
          </a:p>
          <a:p>
            <a:pPr lvl="2"/>
            <a:r>
              <a:rPr lang="en-US" dirty="0"/>
              <a:t>otherwise, it can be pushed on the stack, and we are not stuck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dirty="0">
                <a:solidFill>
                  <a:srgbClr val="FF0066"/>
                </a:solidFill>
              </a:rPr>
              <a:t>AND it must have at least N neighbors that each have a degree &gt;= N</a:t>
            </a:r>
          </a:p>
          <a:p>
            <a:pPr lvl="2"/>
            <a:r>
              <a:rPr lang="en-US" dirty="0"/>
              <a:t>otherwise, all neighbors with degree &lt; N can be pushed before this node</a:t>
            </a:r>
          </a:p>
          <a:p>
            <a:pPr lvl="3"/>
            <a:r>
              <a:rPr lang="en-US" sz="2600" dirty="0"/>
              <a:t>reducing this node’s degree below N (and therefore we aren’t stuck)</a:t>
            </a:r>
          </a:p>
          <a:p>
            <a:endParaRPr lang="en-US" dirty="0"/>
          </a:p>
          <a:p>
            <a:r>
              <a:rPr lang="en-US" dirty="0"/>
              <a:t>To coalesce more aggressively (and safely), let’s exploit this second requirement</a:t>
            </a:r>
          </a:p>
          <a:p>
            <a:pPr lvl="1"/>
            <a:r>
              <a:rPr lang="en-US" dirty="0"/>
              <a:t>which involves </a:t>
            </a:r>
            <a:r>
              <a:rPr lang="en-US" dirty="0">
                <a:solidFill>
                  <a:srgbClr val="0000FF"/>
                </a:solidFill>
              </a:rPr>
              <a:t>looking at the degree of a coalescing candidate’s neighbors</a:t>
            </a:r>
          </a:p>
          <a:p>
            <a:pPr lvl="2"/>
            <a:r>
              <a:rPr lang="en-US" dirty="0"/>
              <a:t>not just the degree of the coalescing candidates themselves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49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11024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Register Assignment Example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832718" y="2362200"/>
            <a:ext cx="1367682" cy="1138773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700" b="1" dirty="0">
                <a:latin typeface="Courier New" pitchFamily="49" charset="0"/>
                <a:cs typeface="Courier New" pitchFamily="49" charset="0"/>
              </a:rPr>
              <a:t>B = … </a:t>
            </a:r>
          </a:p>
          <a:p>
            <a:r>
              <a:rPr lang="en-US" sz="1700" b="1" dirty="0">
                <a:latin typeface="Courier New" pitchFamily="49" charset="0"/>
                <a:cs typeface="Courier New" pitchFamily="49" charset="0"/>
              </a:rPr>
              <a:t>  = A </a:t>
            </a:r>
          </a:p>
          <a:p>
            <a:r>
              <a:rPr lang="en-US" sz="1700" b="1" dirty="0">
                <a:latin typeface="Courier New" pitchFamily="49" charset="0"/>
                <a:cs typeface="Courier New" pitchFamily="49" charset="0"/>
              </a:rPr>
              <a:t>D = </a:t>
            </a:r>
          </a:p>
          <a:p>
            <a:r>
              <a:rPr lang="en-US" sz="1700" b="1" dirty="0">
                <a:latin typeface="Courier New" pitchFamily="49" charset="0"/>
                <a:cs typeface="Courier New" pitchFamily="49" charset="0"/>
              </a:rPr>
              <a:t>  = B + D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897733" y="2362200"/>
            <a:ext cx="1893467" cy="1138773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700" b="1" dirty="0">
                <a:latin typeface="Courier New" pitchFamily="49" charset="0"/>
                <a:cs typeface="Courier New" pitchFamily="49" charset="0"/>
              </a:rPr>
              <a:t>L1: C = … </a:t>
            </a:r>
          </a:p>
          <a:p>
            <a:r>
              <a:rPr lang="en-US" sz="1700" b="1" dirty="0">
                <a:latin typeface="Courier New" pitchFamily="49" charset="0"/>
                <a:cs typeface="Courier New" pitchFamily="49" charset="0"/>
              </a:rPr>
              <a:t>      = A</a:t>
            </a:r>
          </a:p>
          <a:p>
            <a:r>
              <a:rPr lang="en-US" sz="1700" b="1" dirty="0">
                <a:latin typeface="Courier New" pitchFamily="49" charset="0"/>
                <a:cs typeface="Courier New" pitchFamily="49" charset="0"/>
              </a:rPr>
              <a:t>    D = </a:t>
            </a:r>
          </a:p>
          <a:p>
            <a:r>
              <a:rPr lang="en-US" sz="1700" b="1" dirty="0">
                <a:latin typeface="Courier New" pitchFamily="49" charset="0"/>
                <a:cs typeface="Courier New" pitchFamily="49" charset="0"/>
              </a:rPr>
              <a:t>      = C + D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593371" y="3752671"/>
            <a:ext cx="1762021" cy="353943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700" b="1" dirty="0">
                <a:latin typeface="Courier New" pitchFamily="49" charset="0"/>
                <a:cs typeface="Courier New" pitchFamily="49" charset="0"/>
              </a:rPr>
              <a:t>            </a:t>
            </a:r>
          </a:p>
        </p:txBody>
      </p:sp>
      <p:cxnSp>
        <p:nvCxnSpPr>
          <p:cNvPr id="10" name="Straight Arrow Connector 9"/>
          <p:cNvCxnSpPr>
            <a:stCxn id="7" idx="2"/>
            <a:endCxn id="9" idx="0"/>
          </p:cNvCxnSpPr>
          <p:nvPr/>
        </p:nvCxnSpPr>
        <p:spPr>
          <a:xfrm rot="16200000" flipH="1">
            <a:off x="2869621" y="3147910"/>
            <a:ext cx="251698" cy="957823"/>
          </a:xfrm>
          <a:prstGeom prst="straightConnector1">
            <a:avLst/>
          </a:prstGeom>
          <a:ln w="22225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>
            <a:stCxn id="8" idx="2"/>
            <a:endCxn id="9" idx="0"/>
          </p:cNvCxnSpPr>
          <p:nvPr/>
        </p:nvCxnSpPr>
        <p:spPr>
          <a:xfrm rot="5400000">
            <a:off x="4033576" y="2941780"/>
            <a:ext cx="251698" cy="1370085"/>
          </a:xfrm>
          <a:prstGeom prst="straightConnector1">
            <a:avLst/>
          </a:prstGeom>
          <a:ln w="22225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2593371" y="1524000"/>
            <a:ext cx="1762021" cy="615553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700" b="1" dirty="0">
                <a:latin typeface="Courier New" pitchFamily="49" charset="0"/>
                <a:cs typeface="Courier New" pitchFamily="49" charset="0"/>
              </a:rPr>
              <a:t>A = …</a:t>
            </a:r>
          </a:p>
          <a:p>
            <a:r>
              <a:rPr lang="en-US" sz="1700" b="1" dirty="0">
                <a:latin typeface="Courier New" pitchFamily="49" charset="0"/>
                <a:cs typeface="Courier New" pitchFamily="49" charset="0"/>
              </a:rPr>
              <a:t>IF A </a:t>
            </a:r>
            <a:r>
              <a:rPr lang="en-US" sz="1700" b="1" dirty="0" err="1">
                <a:latin typeface="Courier New" pitchFamily="49" charset="0"/>
                <a:cs typeface="Courier New" pitchFamily="49" charset="0"/>
              </a:rPr>
              <a:t>goto</a:t>
            </a:r>
            <a:r>
              <a:rPr lang="en-US" sz="1700" b="1" dirty="0">
                <a:latin typeface="Courier New" pitchFamily="49" charset="0"/>
                <a:cs typeface="Courier New" pitchFamily="49" charset="0"/>
              </a:rPr>
              <a:t> L1</a:t>
            </a:r>
          </a:p>
        </p:txBody>
      </p:sp>
      <p:cxnSp>
        <p:nvCxnSpPr>
          <p:cNvPr id="13" name="Straight Arrow Connector 12"/>
          <p:cNvCxnSpPr>
            <a:stCxn id="12" idx="2"/>
            <a:endCxn id="7" idx="0"/>
          </p:cNvCxnSpPr>
          <p:nvPr/>
        </p:nvCxnSpPr>
        <p:spPr>
          <a:xfrm rot="5400000">
            <a:off x="2884148" y="1771965"/>
            <a:ext cx="222647" cy="957823"/>
          </a:xfrm>
          <a:prstGeom prst="straightConnector1">
            <a:avLst/>
          </a:prstGeom>
          <a:ln w="22225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12" idx="2"/>
            <a:endCxn id="8" idx="0"/>
          </p:cNvCxnSpPr>
          <p:nvPr/>
        </p:nvCxnSpPr>
        <p:spPr>
          <a:xfrm rot="16200000" flipH="1">
            <a:off x="4048101" y="1565833"/>
            <a:ext cx="222647" cy="1370085"/>
          </a:xfrm>
          <a:prstGeom prst="straightConnector1">
            <a:avLst/>
          </a:prstGeom>
          <a:ln w="22225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9EBD3E3C-CAB3-4021-AB7B-9DFAB5928C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4605474"/>
            <a:ext cx="8915400" cy="1642925"/>
          </a:xfrm>
        </p:spPr>
        <p:txBody>
          <a:bodyPr>
            <a:normAutofit fontScale="92500" lnSpcReduction="10000"/>
          </a:bodyPr>
          <a:lstStyle/>
          <a:p>
            <a:r>
              <a:rPr lang="en-US" sz="2800" dirty="0"/>
              <a:t>Find an assignment (no spilling) with only 2 registers</a:t>
            </a:r>
          </a:p>
          <a:p>
            <a:pPr lvl="1"/>
            <a:r>
              <a:rPr lang="en-US" sz="2400" dirty="0">
                <a:solidFill>
                  <a:srgbClr val="009900"/>
                </a:solidFill>
              </a:rPr>
              <a:t>A and D in one register, B and C in another one</a:t>
            </a:r>
          </a:p>
          <a:p>
            <a:r>
              <a:rPr lang="en-US" sz="2800" dirty="0"/>
              <a:t>What assumptions?</a:t>
            </a:r>
          </a:p>
          <a:p>
            <a:pPr lvl="1"/>
            <a:r>
              <a:rPr lang="en-US" sz="2400" dirty="0">
                <a:solidFill>
                  <a:srgbClr val="009900"/>
                </a:solidFill>
              </a:rPr>
              <a:t>After assignment, no use of A &amp; (and only one of B and C used)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endParaRPr lang="en-US" dirty="0"/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8FC4BA80-1D4D-48E6-817E-D0B1F88ADA8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2919554"/>
            <a:ext cx="1447313" cy="15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37509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Briggs’s Algorithm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382000" cy="4830763"/>
          </a:xfrm>
        </p:spPr>
        <p:txBody>
          <a:bodyPr>
            <a:norm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Nodes </a:t>
            </a:r>
            <a:r>
              <a:rPr lang="en-US" sz="2400" b="1" dirty="0">
                <a:solidFill>
                  <a:srgbClr val="0000FF"/>
                </a:solidFill>
                <a:latin typeface="Courier New"/>
                <a:cs typeface="Courier New"/>
              </a:rPr>
              <a:t>X</a:t>
            </a:r>
            <a:r>
              <a:rPr lang="en-US" sz="2400" dirty="0">
                <a:solidFill>
                  <a:srgbClr val="0000FF"/>
                </a:solidFill>
              </a:rPr>
              <a:t> and </a:t>
            </a:r>
            <a:r>
              <a:rPr lang="en-US" sz="2400" b="1" dirty="0">
                <a:solidFill>
                  <a:srgbClr val="0000FF"/>
                </a:solidFill>
                <a:latin typeface="Courier New"/>
                <a:cs typeface="Courier New"/>
              </a:rPr>
              <a:t>Y</a:t>
            </a:r>
            <a:r>
              <a:rPr lang="en-US" sz="2400" dirty="0">
                <a:solidFill>
                  <a:srgbClr val="0000FF"/>
                </a:solidFill>
              </a:rPr>
              <a:t> can be coalesced if:</a:t>
            </a:r>
          </a:p>
          <a:p>
            <a:pPr lvl="1"/>
            <a:r>
              <a:rPr lang="en-US" sz="2400" dirty="0">
                <a:solidFill>
                  <a:srgbClr val="FF0066"/>
                </a:solidFill>
              </a:rPr>
              <a:t>(number of neighbors of </a:t>
            </a:r>
            <a:r>
              <a:rPr lang="en-US" sz="2400" b="1" dirty="0">
                <a:solidFill>
                  <a:srgbClr val="FF0066"/>
                </a:solidFill>
                <a:latin typeface="Courier New"/>
                <a:cs typeface="Courier New"/>
              </a:rPr>
              <a:t>X</a:t>
            </a:r>
            <a:r>
              <a:rPr lang="en-US" sz="2400" dirty="0">
                <a:solidFill>
                  <a:srgbClr val="FF0066"/>
                </a:solidFill>
              </a:rPr>
              <a:t>/</a:t>
            </a:r>
            <a:r>
              <a:rPr lang="en-US" sz="2400" b="1" dirty="0">
                <a:solidFill>
                  <a:srgbClr val="FF0066"/>
                </a:solidFill>
                <a:latin typeface="Courier New"/>
                <a:cs typeface="Courier New"/>
              </a:rPr>
              <a:t>Y</a:t>
            </a:r>
            <a:r>
              <a:rPr lang="en-US" sz="2400" dirty="0">
                <a:solidFill>
                  <a:srgbClr val="FF0066"/>
                </a:solidFill>
              </a:rPr>
              <a:t> with degree &gt;= N) &lt; N</a:t>
            </a:r>
          </a:p>
          <a:p>
            <a:r>
              <a:rPr lang="en-US" sz="2400" dirty="0">
                <a:solidFill>
                  <a:srgbClr val="000000"/>
                </a:solidFill>
              </a:rPr>
              <a:t>Works because:</a:t>
            </a:r>
          </a:p>
          <a:p>
            <a:pPr lvl="1"/>
            <a:r>
              <a:rPr lang="en-US" sz="2400" dirty="0">
                <a:solidFill>
                  <a:srgbClr val="000000"/>
                </a:solidFill>
              </a:rPr>
              <a:t>all other neighbors can be pushed on the stack before this node,</a:t>
            </a:r>
          </a:p>
          <a:p>
            <a:pPr lvl="1"/>
            <a:r>
              <a:rPr lang="en-US" sz="2400" dirty="0">
                <a:solidFill>
                  <a:srgbClr val="000000"/>
                </a:solidFill>
              </a:rPr>
              <a:t>and then its degree is &lt; N, so then it can be pushed</a:t>
            </a:r>
          </a:p>
          <a:p>
            <a:pPr lvl="1"/>
            <a:r>
              <a:rPr lang="en-US" sz="2400" u="sng" dirty="0"/>
              <a:t>Example</a:t>
            </a:r>
            <a:r>
              <a:rPr lang="en-US" sz="2400" dirty="0"/>
              <a:t>: (</a:t>
            </a:r>
            <a:r>
              <a:rPr lang="en-US" sz="2400" dirty="0">
                <a:solidFill>
                  <a:srgbClr val="0000FF"/>
                </a:solidFill>
              </a:rPr>
              <a:t>N = 2</a:t>
            </a:r>
            <a:r>
              <a:rPr lang="en-US" sz="2400" dirty="0"/>
              <a:t>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50</a:t>
            </a:fld>
            <a:endParaRPr lang="en-US" dirty="0"/>
          </a:p>
        </p:txBody>
      </p:sp>
      <p:grpSp>
        <p:nvGrpSpPr>
          <p:cNvPr id="32" name="Group 31"/>
          <p:cNvGrpSpPr/>
          <p:nvPr/>
        </p:nvGrpSpPr>
        <p:grpSpPr>
          <a:xfrm>
            <a:off x="685800" y="4495800"/>
            <a:ext cx="2362200" cy="1905000"/>
            <a:chOff x="685800" y="2590800"/>
            <a:chExt cx="2362200" cy="1905000"/>
          </a:xfrm>
        </p:grpSpPr>
        <p:sp>
          <p:nvSpPr>
            <p:cNvPr id="7" name="Oval 6"/>
            <p:cNvSpPr/>
            <p:nvPr/>
          </p:nvSpPr>
          <p:spPr>
            <a:xfrm>
              <a:off x="1600200" y="3962400"/>
              <a:ext cx="533400" cy="53340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solidFill>
                    <a:schemeClr val="tx1"/>
                  </a:solidFill>
                  <a:latin typeface="Courier New"/>
                  <a:cs typeface="Courier New"/>
                </a:rPr>
                <a:t>B</a:t>
              </a:r>
            </a:p>
          </p:txBody>
        </p:sp>
        <p:sp>
          <p:nvSpPr>
            <p:cNvPr id="8" name="Oval 7"/>
            <p:cNvSpPr/>
            <p:nvPr/>
          </p:nvSpPr>
          <p:spPr>
            <a:xfrm>
              <a:off x="1066800" y="2590800"/>
              <a:ext cx="533400" cy="53340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solidFill>
                    <a:schemeClr val="tx1"/>
                  </a:solidFill>
                  <a:latin typeface="Courier New"/>
                  <a:cs typeface="Courier New"/>
                </a:rPr>
                <a:t>X</a:t>
              </a:r>
            </a:p>
          </p:txBody>
        </p:sp>
        <p:sp>
          <p:nvSpPr>
            <p:cNvPr id="9" name="Oval 8"/>
            <p:cNvSpPr/>
            <p:nvPr/>
          </p:nvSpPr>
          <p:spPr>
            <a:xfrm>
              <a:off x="2057400" y="2590800"/>
              <a:ext cx="533400" cy="53340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solidFill>
                    <a:schemeClr val="tx1"/>
                  </a:solidFill>
                  <a:latin typeface="Courier New"/>
                  <a:cs typeface="Courier New"/>
                </a:rPr>
                <a:t>Y</a:t>
              </a:r>
            </a:p>
          </p:txBody>
        </p:sp>
        <p:cxnSp>
          <p:nvCxnSpPr>
            <p:cNvPr id="10" name="Straight Connector 9"/>
            <p:cNvCxnSpPr>
              <a:stCxn id="9" idx="3"/>
              <a:endCxn id="13" idx="7"/>
            </p:cNvCxnSpPr>
            <p:nvPr/>
          </p:nvCxnSpPr>
          <p:spPr>
            <a:xfrm flipH="1">
              <a:off x="1141085" y="3046085"/>
              <a:ext cx="994430" cy="461030"/>
            </a:xfrm>
            <a:prstGeom prst="line">
              <a:avLst/>
            </a:prstGeom>
            <a:ln w="31750">
              <a:solidFill>
                <a:srgbClr val="0000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>
              <a:stCxn id="8" idx="4"/>
              <a:endCxn id="13" idx="0"/>
            </p:cNvCxnSpPr>
            <p:nvPr/>
          </p:nvCxnSpPr>
          <p:spPr>
            <a:xfrm flipH="1">
              <a:off x="952500" y="3124200"/>
              <a:ext cx="381000" cy="304800"/>
            </a:xfrm>
            <a:prstGeom prst="line">
              <a:avLst/>
            </a:prstGeom>
            <a:ln w="31750">
              <a:solidFill>
                <a:srgbClr val="0000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>
              <a:stCxn id="9" idx="4"/>
              <a:endCxn id="7" idx="0"/>
            </p:cNvCxnSpPr>
            <p:nvPr/>
          </p:nvCxnSpPr>
          <p:spPr>
            <a:xfrm flipH="1">
              <a:off x="1866900" y="3124200"/>
              <a:ext cx="457200" cy="838200"/>
            </a:xfrm>
            <a:prstGeom prst="line">
              <a:avLst/>
            </a:prstGeom>
            <a:ln w="31750">
              <a:solidFill>
                <a:srgbClr val="0000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Oval 12"/>
            <p:cNvSpPr/>
            <p:nvPr/>
          </p:nvSpPr>
          <p:spPr>
            <a:xfrm>
              <a:off x="685800" y="3429000"/>
              <a:ext cx="533400" cy="53340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solidFill>
                    <a:srgbClr val="000000"/>
                  </a:solidFill>
                  <a:latin typeface="Courier New"/>
                  <a:cs typeface="Courier New"/>
                </a:rPr>
                <a:t>A</a:t>
              </a:r>
            </a:p>
          </p:txBody>
        </p:sp>
        <p:sp>
          <p:nvSpPr>
            <p:cNvPr id="14" name="Oval 13"/>
            <p:cNvSpPr/>
            <p:nvPr/>
          </p:nvSpPr>
          <p:spPr>
            <a:xfrm>
              <a:off x="2514600" y="3429000"/>
              <a:ext cx="533400" cy="53340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solidFill>
                    <a:schemeClr val="tx1"/>
                  </a:solidFill>
                  <a:latin typeface="Courier New"/>
                  <a:cs typeface="Courier New"/>
                </a:rPr>
                <a:t>Z</a:t>
              </a:r>
            </a:p>
          </p:txBody>
        </p:sp>
        <p:cxnSp>
          <p:nvCxnSpPr>
            <p:cNvPr id="15" name="Straight Connector 14"/>
            <p:cNvCxnSpPr>
              <a:stCxn id="9" idx="2"/>
              <a:endCxn id="8" idx="6"/>
            </p:cNvCxnSpPr>
            <p:nvPr/>
          </p:nvCxnSpPr>
          <p:spPr>
            <a:xfrm flipH="1">
              <a:off x="1600200" y="2857500"/>
              <a:ext cx="457200" cy="0"/>
            </a:xfrm>
            <a:prstGeom prst="line">
              <a:avLst/>
            </a:prstGeom>
            <a:ln w="44450">
              <a:solidFill>
                <a:srgbClr val="FF0066"/>
              </a:solidFill>
              <a:prstDash val="sysDot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6" name="Oval 15"/>
          <p:cNvSpPr/>
          <p:nvPr/>
        </p:nvSpPr>
        <p:spPr>
          <a:xfrm>
            <a:off x="4495800" y="5867400"/>
            <a:ext cx="533400" cy="533400"/>
          </a:xfrm>
          <a:prstGeom prst="ellipse">
            <a:avLst/>
          </a:prstGeom>
          <a:noFill/>
          <a:ln w="127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urier New"/>
                <a:cs typeface="Courier New"/>
              </a:rPr>
              <a:t>B</a:t>
            </a:r>
          </a:p>
        </p:txBody>
      </p:sp>
      <p:sp>
        <p:nvSpPr>
          <p:cNvPr id="17" name="Oval 16"/>
          <p:cNvSpPr/>
          <p:nvPr/>
        </p:nvSpPr>
        <p:spPr>
          <a:xfrm>
            <a:off x="4343400" y="4495800"/>
            <a:ext cx="914400" cy="533400"/>
          </a:xfrm>
          <a:prstGeom prst="ellipse">
            <a:avLst/>
          </a:prstGeom>
          <a:noFill/>
          <a:ln w="127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urier New"/>
                <a:cs typeface="Courier New"/>
              </a:rPr>
              <a:t>X/Y</a:t>
            </a:r>
          </a:p>
        </p:txBody>
      </p:sp>
      <p:cxnSp>
        <p:nvCxnSpPr>
          <p:cNvPr id="18" name="Straight Connector 17"/>
          <p:cNvCxnSpPr>
            <a:stCxn id="17" idx="4"/>
            <a:endCxn id="20" idx="7"/>
          </p:cNvCxnSpPr>
          <p:nvPr/>
        </p:nvCxnSpPr>
        <p:spPr>
          <a:xfrm flipH="1">
            <a:off x="4036685" y="5029200"/>
            <a:ext cx="763915" cy="382915"/>
          </a:xfrm>
          <a:prstGeom prst="line">
            <a:avLst/>
          </a:prstGeom>
          <a:ln w="31750">
            <a:solidFill>
              <a:srgbClr val="0000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17" idx="4"/>
            <a:endCxn id="16" idx="0"/>
          </p:cNvCxnSpPr>
          <p:nvPr/>
        </p:nvCxnSpPr>
        <p:spPr>
          <a:xfrm flipH="1">
            <a:off x="4762500" y="5029200"/>
            <a:ext cx="38100" cy="838200"/>
          </a:xfrm>
          <a:prstGeom prst="line">
            <a:avLst/>
          </a:prstGeom>
          <a:ln w="31750">
            <a:solidFill>
              <a:srgbClr val="0000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Oval 19"/>
          <p:cNvSpPr/>
          <p:nvPr/>
        </p:nvSpPr>
        <p:spPr>
          <a:xfrm>
            <a:off x="3581400" y="5334000"/>
            <a:ext cx="533400" cy="533400"/>
          </a:xfrm>
          <a:prstGeom prst="ellipse">
            <a:avLst/>
          </a:prstGeom>
          <a:noFill/>
          <a:ln w="127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rgbClr val="000000"/>
                </a:solidFill>
                <a:latin typeface="Courier New"/>
                <a:cs typeface="Courier New"/>
              </a:rPr>
              <a:t>A</a:t>
            </a:r>
          </a:p>
        </p:txBody>
      </p:sp>
      <p:sp>
        <p:nvSpPr>
          <p:cNvPr id="21" name="Oval 20"/>
          <p:cNvSpPr/>
          <p:nvPr/>
        </p:nvSpPr>
        <p:spPr>
          <a:xfrm>
            <a:off x="5410200" y="5334000"/>
            <a:ext cx="533400" cy="533400"/>
          </a:xfrm>
          <a:prstGeom prst="ellipse">
            <a:avLst/>
          </a:prstGeom>
          <a:noFill/>
          <a:ln w="127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urier New"/>
                <a:cs typeface="Courier New"/>
              </a:rPr>
              <a:t>Z</a:t>
            </a:r>
          </a:p>
        </p:txBody>
      </p:sp>
      <p:sp>
        <p:nvSpPr>
          <p:cNvPr id="27" name="Rectangle 26"/>
          <p:cNvSpPr/>
          <p:nvPr/>
        </p:nvSpPr>
        <p:spPr>
          <a:xfrm>
            <a:off x="6858000" y="5943600"/>
            <a:ext cx="1066800" cy="381000"/>
          </a:xfrm>
          <a:prstGeom prst="rect">
            <a:avLst/>
          </a:prstGeom>
          <a:noFill/>
          <a:ln w="1905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urier New"/>
                <a:cs typeface="Courier New"/>
              </a:rPr>
              <a:t>Z</a:t>
            </a:r>
          </a:p>
        </p:txBody>
      </p:sp>
      <p:sp>
        <p:nvSpPr>
          <p:cNvPr id="29" name="Rectangle 28"/>
          <p:cNvSpPr/>
          <p:nvPr/>
        </p:nvSpPr>
        <p:spPr>
          <a:xfrm>
            <a:off x="6858000" y="5562600"/>
            <a:ext cx="1066800" cy="381000"/>
          </a:xfrm>
          <a:prstGeom prst="rect">
            <a:avLst/>
          </a:prstGeom>
          <a:noFill/>
          <a:ln w="1905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urier New"/>
                <a:cs typeface="Courier New"/>
              </a:rPr>
              <a:t>A</a:t>
            </a:r>
          </a:p>
        </p:txBody>
      </p:sp>
      <p:sp>
        <p:nvSpPr>
          <p:cNvPr id="30" name="Rectangle 29"/>
          <p:cNvSpPr/>
          <p:nvPr/>
        </p:nvSpPr>
        <p:spPr>
          <a:xfrm>
            <a:off x="6858000" y="5181600"/>
            <a:ext cx="1066800" cy="381000"/>
          </a:xfrm>
          <a:prstGeom prst="rect">
            <a:avLst/>
          </a:prstGeom>
          <a:noFill/>
          <a:ln w="1905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urier New"/>
                <a:cs typeface="Courier New"/>
              </a:rPr>
              <a:t>B</a:t>
            </a:r>
          </a:p>
        </p:txBody>
      </p:sp>
      <p:sp>
        <p:nvSpPr>
          <p:cNvPr id="31" name="Rectangle 30"/>
          <p:cNvSpPr/>
          <p:nvPr/>
        </p:nvSpPr>
        <p:spPr>
          <a:xfrm>
            <a:off x="6858000" y="4800600"/>
            <a:ext cx="1066800" cy="381000"/>
          </a:xfrm>
          <a:prstGeom prst="rect">
            <a:avLst/>
          </a:prstGeom>
          <a:noFill/>
          <a:ln w="1905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urier New"/>
                <a:cs typeface="Courier New"/>
              </a:rPr>
              <a:t>X/Y</a:t>
            </a:r>
          </a:p>
        </p:txBody>
      </p:sp>
    </p:spTree>
    <p:extLst>
      <p:ext uri="{BB962C8B-B14F-4D97-AF65-F5344CB8AC3E}">
        <p14:creationId xmlns:p14="http://schemas.microsoft.com/office/powerpoint/2010/main" val="13869883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6" grpId="1" animBg="1"/>
      <p:bldP spid="17" grpId="0" animBg="1"/>
      <p:bldP spid="17" grpId="1" animBg="1"/>
      <p:bldP spid="20" grpId="0" animBg="1"/>
      <p:bldP spid="20" grpId="1" animBg="1"/>
      <p:bldP spid="21" grpId="0" animBg="1"/>
      <p:bldP spid="21" grpId="1" animBg="1"/>
      <p:bldP spid="27" grpId="0" animBg="1"/>
      <p:bldP spid="29" grpId="0" animBg="1"/>
      <p:bldP spid="30" grpId="0" animBg="1"/>
      <p:bldP spid="31" grpId="0" animBg="1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Briggs’s Algorithm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Nodes </a:t>
            </a:r>
            <a:r>
              <a:rPr lang="en-US" sz="2400" b="1" dirty="0">
                <a:solidFill>
                  <a:srgbClr val="0000FF"/>
                </a:solidFill>
                <a:latin typeface="Courier New"/>
                <a:cs typeface="Courier New"/>
              </a:rPr>
              <a:t>X</a:t>
            </a:r>
            <a:r>
              <a:rPr lang="en-US" sz="2400" dirty="0">
                <a:solidFill>
                  <a:srgbClr val="0000FF"/>
                </a:solidFill>
              </a:rPr>
              <a:t> and </a:t>
            </a:r>
            <a:r>
              <a:rPr lang="en-US" sz="2400" b="1" dirty="0">
                <a:solidFill>
                  <a:srgbClr val="0000FF"/>
                </a:solidFill>
                <a:latin typeface="Courier New"/>
                <a:cs typeface="Courier New"/>
              </a:rPr>
              <a:t>Y</a:t>
            </a:r>
            <a:r>
              <a:rPr lang="en-US" sz="2400" dirty="0">
                <a:solidFill>
                  <a:srgbClr val="0000FF"/>
                </a:solidFill>
              </a:rPr>
              <a:t> can be coalesced if:</a:t>
            </a:r>
          </a:p>
          <a:p>
            <a:pPr lvl="1"/>
            <a:r>
              <a:rPr lang="en-US" sz="2400" dirty="0">
                <a:solidFill>
                  <a:srgbClr val="FF0066"/>
                </a:solidFill>
              </a:rPr>
              <a:t>(number of neighbors of </a:t>
            </a:r>
            <a:r>
              <a:rPr lang="en-US" sz="2400" b="1" dirty="0">
                <a:solidFill>
                  <a:srgbClr val="FF0066"/>
                </a:solidFill>
                <a:latin typeface="Courier New"/>
                <a:cs typeface="Courier New"/>
              </a:rPr>
              <a:t>X</a:t>
            </a:r>
            <a:r>
              <a:rPr lang="en-US" sz="2400" dirty="0">
                <a:solidFill>
                  <a:srgbClr val="FF0066"/>
                </a:solidFill>
              </a:rPr>
              <a:t>/</a:t>
            </a:r>
            <a:r>
              <a:rPr lang="en-US" sz="2400" b="1" dirty="0">
                <a:solidFill>
                  <a:srgbClr val="FF0066"/>
                </a:solidFill>
                <a:latin typeface="Courier New"/>
                <a:cs typeface="Courier New"/>
              </a:rPr>
              <a:t>Y</a:t>
            </a:r>
            <a:r>
              <a:rPr lang="en-US" sz="2400" dirty="0">
                <a:solidFill>
                  <a:srgbClr val="FF0066"/>
                </a:solidFill>
              </a:rPr>
              <a:t> with </a:t>
            </a:r>
          </a:p>
          <a:p>
            <a:pPr lvl="1"/>
            <a:r>
              <a:rPr lang="en-US" sz="2400" dirty="0">
                <a:solidFill>
                  <a:srgbClr val="FF0066"/>
                </a:solidFill>
              </a:rPr>
              <a:t>degree &gt;= N) &lt; N</a:t>
            </a:r>
            <a:endParaRPr lang="en-US" sz="2400" u="sng" dirty="0"/>
          </a:p>
          <a:p>
            <a:r>
              <a:rPr lang="en-US" sz="2400" u="sng" dirty="0"/>
              <a:t>More extreme example</a:t>
            </a:r>
            <a:r>
              <a:rPr lang="en-US" sz="2400" dirty="0"/>
              <a:t>: (</a:t>
            </a:r>
            <a:r>
              <a:rPr lang="en-US" sz="2400" dirty="0">
                <a:solidFill>
                  <a:srgbClr val="0000FF"/>
                </a:solidFill>
              </a:rPr>
              <a:t>N = 2</a:t>
            </a:r>
            <a:r>
              <a:rPr lang="en-US" sz="2400" dirty="0"/>
              <a:t>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51</a:t>
            </a:fld>
            <a:endParaRPr lang="en-US" dirty="0"/>
          </a:p>
        </p:txBody>
      </p:sp>
      <p:sp>
        <p:nvSpPr>
          <p:cNvPr id="27" name="Rectangle 26"/>
          <p:cNvSpPr/>
          <p:nvPr/>
        </p:nvSpPr>
        <p:spPr>
          <a:xfrm>
            <a:off x="6858000" y="5334000"/>
            <a:ext cx="1066800" cy="381000"/>
          </a:xfrm>
          <a:prstGeom prst="rect">
            <a:avLst/>
          </a:prstGeom>
          <a:noFill/>
          <a:ln w="1905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urier New"/>
                <a:cs typeface="Courier New"/>
              </a:rPr>
              <a:t>A</a:t>
            </a:r>
          </a:p>
        </p:txBody>
      </p:sp>
      <p:sp>
        <p:nvSpPr>
          <p:cNvPr id="29" name="Rectangle 28"/>
          <p:cNvSpPr/>
          <p:nvPr/>
        </p:nvSpPr>
        <p:spPr>
          <a:xfrm>
            <a:off x="6858000" y="4953000"/>
            <a:ext cx="1066800" cy="381000"/>
          </a:xfrm>
          <a:prstGeom prst="rect">
            <a:avLst/>
          </a:prstGeom>
          <a:noFill/>
          <a:ln w="1905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urier New"/>
                <a:cs typeface="Courier New"/>
              </a:rPr>
              <a:t>B</a:t>
            </a:r>
          </a:p>
        </p:txBody>
      </p:sp>
      <p:sp>
        <p:nvSpPr>
          <p:cNvPr id="30" name="Rectangle 29"/>
          <p:cNvSpPr/>
          <p:nvPr/>
        </p:nvSpPr>
        <p:spPr>
          <a:xfrm>
            <a:off x="6858000" y="4572000"/>
            <a:ext cx="1066800" cy="381000"/>
          </a:xfrm>
          <a:prstGeom prst="rect">
            <a:avLst/>
          </a:prstGeom>
          <a:noFill/>
          <a:ln w="1905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urier New"/>
                <a:cs typeface="Courier New"/>
              </a:rPr>
              <a:t>C</a:t>
            </a:r>
          </a:p>
        </p:txBody>
      </p:sp>
      <p:sp>
        <p:nvSpPr>
          <p:cNvPr id="31" name="Rectangle 30"/>
          <p:cNvSpPr/>
          <p:nvPr/>
        </p:nvSpPr>
        <p:spPr>
          <a:xfrm>
            <a:off x="6858000" y="4191000"/>
            <a:ext cx="1066800" cy="381000"/>
          </a:xfrm>
          <a:prstGeom prst="rect">
            <a:avLst/>
          </a:prstGeom>
          <a:noFill/>
          <a:ln w="1905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urier New"/>
                <a:cs typeface="Courier New"/>
              </a:rPr>
              <a:t>D</a:t>
            </a:r>
          </a:p>
        </p:txBody>
      </p:sp>
      <p:sp>
        <p:nvSpPr>
          <p:cNvPr id="28" name="Oval 27"/>
          <p:cNvSpPr/>
          <p:nvPr/>
        </p:nvSpPr>
        <p:spPr>
          <a:xfrm>
            <a:off x="3429000" y="5638800"/>
            <a:ext cx="533400" cy="533400"/>
          </a:xfrm>
          <a:prstGeom prst="ellipse">
            <a:avLst/>
          </a:prstGeom>
          <a:noFill/>
          <a:ln w="127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urier New"/>
                <a:cs typeface="Courier New"/>
              </a:rPr>
              <a:t>F</a:t>
            </a:r>
          </a:p>
        </p:txBody>
      </p:sp>
      <p:sp>
        <p:nvSpPr>
          <p:cNvPr id="33" name="Oval 32"/>
          <p:cNvSpPr/>
          <p:nvPr/>
        </p:nvSpPr>
        <p:spPr>
          <a:xfrm>
            <a:off x="2438400" y="4648200"/>
            <a:ext cx="533400" cy="533400"/>
          </a:xfrm>
          <a:prstGeom prst="ellipse">
            <a:avLst/>
          </a:prstGeom>
          <a:noFill/>
          <a:ln w="127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urier New"/>
                <a:cs typeface="Courier New"/>
              </a:rPr>
              <a:t>X</a:t>
            </a:r>
          </a:p>
        </p:txBody>
      </p:sp>
      <p:sp>
        <p:nvSpPr>
          <p:cNvPr id="34" name="Oval 33"/>
          <p:cNvSpPr/>
          <p:nvPr/>
        </p:nvSpPr>
        <p:spPr>
          <a:xfrm>
            <a:off x="3429000" y="4648200"/>
            <a:ext cx="533400" cy="533400"/>
          </a:xfrm>
          <a:prstGeom prst="ellipse">
            <a:avLst/>
          </a:prstGeom>
          <a:noFill/>
          <a:ln w="127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urier New"/>
                <a:cs typeface="Courier New"/>
              </a:rPr>
              <a:t>Y</a:t>
            </a:r>
          </a:p>
        </p:txBody>
      </p:sp>
      <p:cxnSp>
        <p:nvCxnSpPr>
          <p:cNvPr id="35" name="Straight Connector 34"/>
          <p:cNvCxnSpPr>
            <a:stCxn id="40" idx="4"/>
            <a:endCxn id="33" idx="0"/>
          </p:cNvCxnSpPr>
          <p:nvPr/>
        </p:nvCxnSpPr>
        <p:spPr>
          <a:xfrm>
            <a:off x="2705100" y="4343400"/>
            <a:ext cx="0" cy="304800"/>
          </a:xfrm>
          <a:prstGeom prst="line">
            <a:avLst/>
          </a:prstGeom>
          <a:ln w="31750">
            <a:solidFill>
              <a:srgbClr val="0000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>
            <a:stCxn id="45" idx="3"/>
            <a:endCxn id="34" idx="7"/>
          </p:cNvCxnSpPr>
          <p:nvPr/>
        </p:nvCxnSpPr>
        <p:spPr>
          <a:xfrm flipH="1">
            <a:off x="3884285" y="4493885"/>
            <a:ext cx="384830" cy="232430"/>
          </a:xfrm>
          <a:prstGeom prst="line">
            <a:avLst/>
          </a:prstGeom>
          <a:ln w="31750">
            <a:solidFill>
              <a:srgbClr val="0000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7" name="Oval 36"/>
          <p:cNvSpPr/>
          <p:nvPr/>
        </p:nvSpPr>
        <p:spPr>
          <a:xfrm>
            <a:off x="1371600" y="4800600"/>
            <a:ext cx="533400" cy="533400"/>
          </a:xfrm>
          <a:prstGeom prst="ellipse">
            <a:avLst/>
          </a:prstGeom>
          <a:noFill/>
          <a:ln w="127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rgbClr val="000000"/>
                </a:solidFill>
                <a:latin typeface="Courier New"/>
                <a:cs typeface="Courier New"/>
              </a:rPr>
              <a:t>C</a:t>
            </a:r>
          </a:p>
        </p:txBody>
      </p:sp>
      <p:sp>
        <p:nvSpPr>
          <p:cNvPr id="38" name="Oval 37"/>
          <p:cNvSpPr/>
          <p:nvPr/>
        </p:nvSpPr>
        <p:spPr>
          <a:xfrm>
            <a:off x="4191000" y="5410200"/>
            <a:ext cx="533400" cy="533400"/>
          </a:xfrm>
          <a:prstGeom prst="ellipse">
            <a:avLst/>
          </a:prstGeom>
          <a:noFill/>
          <a:ln w="127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urier New"/>
                <a:cs typeface="Courier New"/>
              </a:rPr>
              <a:t>G</a:t>
            </a:r>
          </a:p>
        </p:txBody>
      </p:sp>
      <p:cxnSp>
        <p:nvCxnSpPr>
          <p:cNvPr id="39" name="Straight Connector 38"/>
          <p:cNvCxnSpPr>
            <a:stCxn id="34" idx="2"/>
            <a:endCxn id="33" idx="6"/>
          </p:cNvCxnSpPr>
          <p:nvPr/>
        </p:nvCxnSpPr>
        <p:spPr>
          <a:xfrm flipH="1">
            <a:off x="2971800" y="4914900"/>
            <a:ext cx="457200" cy="0"/>
          </a:xfrm>
          <a:prstGeom prst="line">
            <a:avLst/>
          </a:prstGeom>
          <a:ln w="44450">
            <a:solidFill>
              <a:srgbClr val="FF0066"/>
            </a:solidFill>
            <a:prstDash val="sys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0" name="Oval 39"/>
          <p:cNvSpPr/>
          <p:nvPr/>
        </p:nvSpPr>
        <p:spPr>
          <a:xfrm>
            <a:off x="2438400" y="3810000"/>
            <a:ext cx="533400" cy="533400"/>
          </a:xfrm>
          <a:prstGeom prst="ellipse">
            <a:avLst/>
          </a:prstGeom>
          <a:noFill/>
          <a:ln w="127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rgbClr val="000000"/>
                </a:solidFill>
                <a:latin typeface="Courier New"/>
                <a:cs typeface="Courier New"/>
              </a:rPr>
              <a:t>A</a:t>
            </a:r>
          </a:p>
        </p:txBody>
      </p:sp>
      <p:sp>
        <p:nvSpPr>
          <p:cNvPr id="41" name="Oval 40"/>
          <p:cNvSpPr/>
          <p:nvPr/>
        </p:nvSpPr>
        <p:spPr>
          <a:xfrm>
            <a:off x="1752600" y="4114800"/>
            <a:ext cx="533400" cy="533400"/>
          </a:xfrm>
          <a:prstGeom prst="ellipse">
            <a:avLst/>
          </a:prstGeom>
          <a:noFill/>
          <a:ln w="127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rgbClr val="000000"/>
                </a:solidFill>
                <a:latin typeface="Courier New"/>
                <a:cs typeface="Courier New"/>
              </a:rPr>
              <a:t>B</a:t>
            </a:r>
          </a:p>
        </p:txBody>
      </p:sp>
      <p:sp>
        <p:nvSpPr>
          <p:cNvPr id="42" name="Oval 41"/>
          <p:cNvSpPr/>
          <p:nvPr/>
        </p:nvSpPr>
        <p:spPr>
          <a:xfrm>
            <a:off x="1752600" y="5410200"/>
            <a:ext cx="533400" cy="533400"/>
          </a:xfrm>
          <a:prstGeom prst="ellipse">
            <a:avLst/>
          </a:prstGeom>
          <a:noFill/>
          <a:ln w="127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rgbClr val="000000"/>
                </a:solidFill>
                <a:latin typeface="Courier New"/>
                <a:cs typeface="Courier New"/>
              </a:rPr>
              <a:t>D</a:t>
            </a:r>
          </a:p>
        </p:txBody>
      </p:sp>
      <p:sp>
        <p:nvSpPr>
          <p:cNvPr id="43" name="Oval 42"/>
          <p:cNvSpPr/>
          <p:nvPr/>
        </p:nvSpPr>
        <p:spPr>
          <a:xfrm>
            <a:off x="2438400" y="5638800"/>
            <a:ext cx="533400" cy="533400"/>
          </a:xfrm>
          <a:prstGeom prst="ellipse">
            <a:avLst/>
          </a:prstGeom>
          <a:noFill/>
          <a:ln w="127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rgbClr val="000000"/>
                </a:solidFill>
                <a:latin typeface="Courier New"/>
                <a:cs typeface="Courier New"/>
              </a:rPr>
              <a:t>E</a:t>
            </a:r>
          </a:p>
        </p:txBody>
      </p:sp>
      <p:sp>
        <p:nvSpPr>
          <p:cNvPr id="44" name="Oval 43"/>
          <p:cNvSpPr/>
          <p:nvPr/>
        </p:nvSpPr>
        <p:spPr>
          <a:xfrm>
            <a:off x="4495800" y="4724400"/>
            <a:ext cx="533400" cy="533400"/>
          </a:xfrm>
          <a:prstGeom prst="ellipse">
            <a:avLst/>
          </a:prstGeom>
          <a:noFill/>
          <a:ln w="127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urier New"/>
                <a:cs typeface="Courier New"/>
              </a:rPr>
              <a:t>H</a:t>
            </a:r>
          </a:p>
        </p:txBody>
      </p:sp>
      <p:sp>
        <p:nvSpPr>
          <p:cNvPr id="45" name="Oval 44"/>
          <p:cNvSpPr/>
          <p:nvPr/>
        </p:nvSpPr>
        <p:spPr>
          <a:xfrm>
            <a:off x="4191000" y="4038600"/>
            <a:ext cx="533400" cy="533400"/>
          </a:xfrm>
          <a:prstGeom prst="ellipse">
            <a:avLst/>
          </a:prstGeom>
          <a:noFill/>
          <a:ln w="127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urier New"/>
                <a:cs typeface="Courier New"/>
              </a:rPr>
              <a:t>I</a:t>
            </a:r>
          </a:p>
        </p:txBody>
      </p:sp>
      <p:sp>
        <p:nvSpPr>
          <p:cNvPr id="46" name="Oval 45"/>
          <p:cNvSpPr/>
          <p:nvPr/>
        </p:nvSpPr>
        <p:spPr>
          <a:xfrm>
            <a:off x="3429000" y="3810000"/>
            <a:ext cx="533400" cy="533400"/>
          </a:xfrm>
          <a:prstGeom prst="ellipse">
            <a:avLst/>
          </a:prstGeom>
          <a:noFill/>
          <a:ln w="127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urier New"/>
                <a:cs typeface="Courier New"/>
              </a:rPr>
              <a:t>J</a:t>
            </a:r>
          </a:p>
        </p:txBody>
      </p:sp>
      <p:cxnSp>
        <p:nvCxnSpPr>
          <p:cNvPr id="47" name="Straight Connector 46"/>
          <p:cNvCxnSpPr>
            <a:stCxn id="41" idx="5"/>
            <a:endCxn id="33" idx="1"/>
          </p:cNvCxnSpPr>
          <p:nvPr/>
        </p:nvCxnSpPr>
        <p:spPr>
          <a:xfrm>
            <a:off x="2207885" y="4570085"/>
            <a:ext cx="308630" cy="156230"/>
          </a:xfrm>
          <a:prstGeom prst="line">
            <a:avLst/>
          </a:prstGeom>
          <a:ln w="31750">
            <a:solidFill>
              <a:srgbClr val="0000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>
            <a:stCxn id="37" idx="6"/>
            <a:endCxn id="33" idx="2"/>
          </p:cNvCxnSpPr>
          <p:nvPr/>
        </p:nvCxnSpPr>
        <p:spPr>
          <a:xfrm flipV="1">
            <a:off x="1905000" y="4914900"/>
            <a:ext cx="533400" cy="152400"/>
          </a:xfrm>
          <a:prstGeom prst="line">
            <a:avLst/>
          </a:prstGeom>
          <a:ln w="31750">
            <a:solidFill>
              <a:srgbClr val="0000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>
            <a:stCxn id="33" idx="3"/>
            <a:endCxn id="42" idx="7"/>
          </p:cNvCxnSpPr>
          <p:nvPr/>
        </p:nvCxnSpPr>
        <p:spPr>
          <a:xfrm flipH="1">
            <a:off x="2207885" y="5103485"/>
            <a:ext cx="308630" cy="384830"/>
          </a:xfrm>
          <a:prstGeom prst="line">
            <a:avLst/>
          </a:prstGeom>
          <a:ln w="31750">
            <a:solidFill>
              <a:srgbClr val="0000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>
            <a:stCxn id="33" idx="4"/>
            <a:endCxn id="43" idx="0"/>
          </p:cNvCxnSpPr>
          <p:nvPr/>
        </p:nvCxnSpPr>
        <p:spPr>
          <a:xfrm>
            <a:off x="2705100" y="5181600"/>
            <a:ext cx="0" cy="457200"/>
          </a:xfrm>
          <a:prstGeom prst="line">
            <a:avLst/>
          </a:prstGeom>
          <a:ln w="31750">
            <a:solidFill>
              <a:srgbClr val="0000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>
            <a:stCxn id="46" idx="4"/>
            <a:endCxn id="34" idx="0"/>
          </p:cNvCxnSpPr>
          <p:nvPr/>
        </p:nvCxnSpPr>
        <p:spPr>
          <a:xfrm>
            <a:off x="3695700" y="4343400"/>
            <a:ext cx="0" cy="304800"/>
          </a:xfrm>
          <a:prstGeom prst="line">
            <a:avLst/>
          </a:prstGeom>
          <a:ln w="31750">
            <a:solidFill>
              <a:srgbClr val="0000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>
            <a:stCxn id="44" idx="2"/>
            <a:endCxn id="34" idx="6"/>
          </p:cNvCxnSpPr>
          <p:nvPr/>
        </p:nvCxnSpPr>
        <p:spPr>
          <a:xfrm flipH="1" flipV="1">
            <a:off x="3962400" y="4914900"/>
            <a:ext cx="533400" cy="76200"/>
          </a:xfrm>
          <a:prstGeom prst="line">
            <a:avLst/>
          </a:prstGeom>
          <a:ln w="31750">
            <a:solidFill>
              <a:srgbClr val="0000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>
            <a:stCxn id="38" idx="1"/>
            <a:endCxn id="34" idx="5"/>
          </p:cNvCxnSpPr>
          <p:nvPr/>
        </p:nvCxnSpPr>
        <p:spPr>
          <a:xfrm flipH="1" flipV="1">
            <a:off x="3884285" y="5103485"/>
            <a:ext cx="384830" cy="384830"/>
          </a:xfrm>
          <a:prstGeom prst="line">
            <a:avLst/>
          </a:prstGeom>
          <a:ln w="31750">
            <a:solidFill>
              <a:srgbClr val="0000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>
            <a:stCxn id="28" idx="0"/>
            <a:endCxn id="34" idx="4"/>
          </p:cNvCxnSpPr>
          <p:nvPr/>
        </p:nvCxnSpPr>
        <p:spPr>
          <a:xfrm flipV="1">
            <a:off x="3695700" y="5181600"/>
            <a:ext cx="0" cy="457200"/>
          </a:xfrm>
          <a:prstGeom prst="line">
            <a:avLst/>
          </a:prstGeom>
          <a:ln w="31750">
            <a:solidFill>
              <a:srgbClr val="0000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5" name="Rectangle 54"/>
          <p:cNvSpPr/>
          <p:nvPr/>
        </p:nvSpPr>
        <p:spPr>
          <a:xfrm>
            <a:off x="6858000" y="3810000"/>
            <a:ext cx="1066800" cy="381000"/>
          </a:xfrm>
          <a:prstGeom prst="rect">
            <a:avLst/>
          </a:prstGeom>
          <a:noFill/>
          <a:ln w="1905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urier New"/>
                <a:cs typeface="Courier New"/>
              </a:rPr>
              <a:t>E</a:t>
            </a:r>
          </a:p>
        </p:txBody>
      </p:sp>
      <p:sp>
        <p:nvSpPr>
          <p:cNvPr id="56" name="Rectangle 55"/>
          <p:cNvSpPr/>
          <p:nvPr/>
        </p:nvSpPr>
        <p:spPr>
          <a:xfrm>
            <a:off x="6858000" y="3429000"/>
            <a:ext cx="1066800" cy="381000"/>
          </a:xfrm>
          <a:prstGeom prst="rect">
            <a:avLst/>
          </a:prstGeom>
          <a:noFill/>
          <a:ln w="1905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urier New"/>
                <a:cs typeface="Courier New"/>
              </a:rPr>
              <a:t>F</a:t>
            </a:r>
          </a:p>
        </p:txBody>
      </p:sp>
      <p:sp>
        <p:nvSpPr>
          <p:cNvPr id="57" name="Rectangle 56"/>
          <p:cNvSpPr/>
          <p:nvPr/>
        </p:nvSpPr>
        <p:spPr>
          <a:xfrm>
            <a:off x="6858000" y="3048000"/>
            <a:ext cx="1066800" cy="381000"/>
          </a:xfrm>
          <a:prstGeom prst="rect">
            <a:avLst/>
          </a:prstGeom>
          <a:noFill/>
          <a:ln w="1905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urier New"/>
                <a:cs typeface="Courier New"/>
              </a:rPr>
              <a:t>G</a:t>
            </a:r>
          </a:p>
        </p:txBody>
      </p:sp>
      <p:sp>
        <p:nvSpPr>
          <p:cNvPr id="58" name="Rectangle 57"/>
          <p:cNvSpPr/>
          <p:nvPr/>
        </p:nvSpPr>
        <p:spPr>
          <a:xfrm>
            <a:off x="6858000" y="2667000"/>
            <a:ext cx="1066800" cy="381000"/>
          </a:xfrm>
          <a:prstGeom prst="rect">
            <a:avLst/>
          </a:prstGeom>
          <a:noFill/>
          <a:ln w="1905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urier New"/>
                <a:cs typeface="Courier New"/>
              </a:rPr>
              <a:t>H</a:t>
            </a:r>
          </a:p>
        </p:txBody>
      </p:sp>
      <p:sp>
        <p:nvSpPr>
          <p:cNvPr id="59" name="Rectangle 58"/>
          <p:cNvSpPr/>
          <p:nvPr/>
        </p:nvSpPr>
        <p:spPr>
          <a:xfrm>
            <a:off x="6858000" y="2286000"/>
            <a:ext cx="1066800" cy="381000"/>
          </a:xfrm>
          <a:prstGeom prst="rect">
            <a:avLst/>
          </a:prstGeom>
          <a:noFill/>
          <a:ln w="1905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urier New"/>
                <a:cs typeface="Courier New"/>
              </a:rPr>
              <a:t>I</a:t>
            </a:r>
          </a:p>
        </p:txBody>
      </p:sp>
      <p:sp>
        <p:nvSpPr>
          <p:cNvPr id="60" name="Rectangle 59"/>
          <p:cNvSpPr/>
          <p:nvPr/>
        </p:nvSpPr>
        <p:spPr>
          <a:xfrm>
            <a:off x="6858000" y="1905000"/>
            <a:ext cx="1066800" cy="381000"/>
          </a:xfrm>
          <a:prstGeom prst="rect">
            <a:avLst/>
          </a:prstGeom>
          <a:noFill/>
          <a:ln w="1905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urier New"/>
                <a:cs typeface="Courier New"/>
              </a:rPr>
              <a:t>J</a:t>
            </a:r>
          </a:p>
        </p:txBody>
      </p:sp>
      <p:sp>
        <p:nvSpPr>
          <p:cNvPr id="61" name="Rectangle 60"/>
          <p:cNvSpPr/>
          <p:nvPr/>
        </p:nvSpPr>
        <p:spPr>
          <a:xfrm>
            <a:off x="6858000" y="1524000"/>
            <a:ext cx="1066800" cy="381000"/>
          </a:xfrm>
          <a:prstGeom prst="rect">
            <a:avLst/>
          </a:prstGeom>
          <a:noFill/>
          <a:ln w="1905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urier New"/>
                <a:cs typeface="Courier New"/>
              </a:rPr>
              <a:t>X/Y</a:t>
            </a:r>
          </a:p>
        </p:txBody>
      </p:sp>
    </p:spTree>
    <p:extLst>
      <p:ext uri="{BB962C8B-B14F-4D97-AF65-F5344CB8AC3E}">
        <p14:creationId xmlns:p14="http://schemas.microsoft.com/office/powerpoint/2010/main" val="23701784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0"/>
                            </p:stCondLst>
                            <p:childTnLst>
                              <p:par>
                                <p:cTn id="4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29" grpId="0" animBg="1"/>
      <p:bldP spid="30" grpId="0" animBg="1"/>
      <p:bldP spid="31" grpId="0" animBg="1"/>
      <p:bldP spid="55" grpId="0" animBg="1"/>
      <p:bldP spid="56" grpId="0" animBg="1"/>
      <p:bldP spid="57" grpId="0" animBg="1"/>
      <p:bldP spid="58" grpId="0" animBg="1"/>
      <p:bldP spid="59" grpId="0" animBg="1"/>
      <p:bldP spid="60" grpId="0" animBg="1"/>
      <p:bldP spid="61" grpId="0" animBg="1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4" name="Straight Connector 63"/>
          <p:cNvCxnSpPr/>
          <p:nvPr/>
        </p:nvCxnSpPr>
        <p:spPr>
          <a:xfrm flipV="1">
            <a:off x="3505200" y="2438400"/>
            <a:ext cx="152400" cy="685800"/>
          </a:xfrm>
          <a:prstGeom prst="line">
            <a:avLst/>
          </a:prstGeom>
          <a:ln w="31750">
            <a:solidFill>
              <a:srgbClr val="0000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 flipH="1" flipV="1">
            <a:off x="2971800" y="2590800"/>
            <a:ext cx="419100" cy="457200"/>
          </a:xfrm>
          <a:prstGeom prst="line">
            <a:avLst/>
          </a:prstGeom>
          <a:ln w="31750">
            <a:solidFill>
              <a:srgbClr val="0000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>
          <a:xfrm flipH="1" flipV="1">
            <a:off x="2743200" y="3048000"/>
            <a:ext cx="609600" cy="152400"/>
          </a:xfrm>
          <a:prstGeom prst="line">
            <a:avLst/>
          </a:prstGeom>
          <a:ln w="31750">
            <a:solidFill>
              <a:srgbClr val="0000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George’s Algorithm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458200" cy="4830763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sz="2900" u="sng" dirty="0"/>
              <a:t>Motivation</a:t>
            </a:r>
            <a:r>
              <a:rPr lang="en-US" sz="2900" dirty="0"/>
              <a:t>:</a:t>
            </a:r>
          </a:p>
          <a:p>
            <a:r>
              <a:rPr lang="en-US" sz="2900" dirty="0"/>
              <a:t>imagine that </a:t>
            </a:r>
            <a:r>
              <a:rPr lang="en-US" sz="2900" b="1" dirty="0">
                <a:solidFill>
                  <a:srgbClr val="0000FF"/>
                </a:solidFill>
                <a:latin typeface="Courier New"/>
                <a:cs typeface="Courier New"/>
              </a:rPr>
              <a:t>X</a:t>
            </a:r>
            <a:r>
              <a:rPr lang="en-US" sz="2900" dirty="0">
                <a:solidFill>
                  <a:srgbClr val="0000FF"/>
                </a:solidFill>
              </a:rPr>
              <a:t> has a very high degree</a:t>
            </a:r>
            <a:r>
              <a:rPr lang="en-US" sz="2900" dirty="0"/>
              <a:t>, but </a:t>
            </a:r>
            <a:r>
              <a:rPr lang="en-US" sz="2900" b="1" dirty="0">
                <a:solidFill>
                  <a:srgbClr val="0000FF"/>
                </a:solidFill>
                <a:latin typeface="Courier New"/>
                <a:cs typeface="Courier New"/>
              </a:rPr>
              <a:t>Y</a:t>
            </a:r>
            <a:r>
              <a:rPr lang="en-US" sz="2900" dirty="0">
                <a:solidFill>
                  <a:srgbClr val="0000FF"/>
                </a:solidFill>
              </a:rPr>
              <a:t> has a much smaller degree</a:t>
            </a:r>
          </a:p>
          <a:p>
            <a:pPr lvl="1"/>
            <a:r>
              <a:rPr lang="en-US" sz="2900" dirty="0"/>
              <a:t>(perhaps because </a:t>
            </a:r>
            <a:r>
              <a:rPr lang="en-US" sz="2900" b="1" dirty="0">
                <a:latin typeface="Courier New"/>
                <a:cs typeface="Courier New"/>
              </a:rPr>
              <a:t>X</a:t>
            </a:r>
            <a:r>
              <a:rPr lang="en-US" sz="2900" dirty="0"/>
              <a:t> has a large live range)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sz="2900" dirty="0"/>
              <a:t>With Briggs’s algorithm, we would inspect all neighbors both </a:t>
            </a:r>
            <a:r>
              <a:rPr lang="en-US" sz="2900" b="1" dirty="0">
                <a:latin typeface="Courier New"/>
                <a:cs typeface="Courier New"/>
              </a:rPr>
              <a:t>X</a:t>
            </a:r>
            <a:r>
              <a:rPr lang="en-US" sz="2900" dirty="0"/>
              <a:t> and </a:t>
            </a:r>
            <a:r>
              <a:rPr lang="en-US" sz="2900" b="1" dirty="0">
                <a:latin typeface="Courier New"/>
                <a:cs typeface="Courier New"/>
              </a:rPr>
              <a:t>Y</a:t>
            </a:r>
          </a:p>
          <a:p>
            <a:pPr lvl="1"/>
            <a:r>
              <a:rPr lang="en-US" sz="2900" dirty="0">
                <a:latin typeface="+mn-lt"/>
                <a:cs typeface="Courier New"/>
              </a:rPr>
              <a:t>but </a:t>
            </a:r>
            <a:r>
              <a:rPr lang="en-US" sz="2900" b="1" dirty="0">
                <a:latin typeface="Courier New"/>
                <a:cs typeface="Courier New"/>
              </a:rPr>
              <a:t>X</a:t>
            </a:r>
            <a:r>
              <a:rPr lang="en-US" sz="2900" dirty="0">
                <a:latin typeface="+mj-lt"/>
                <a:cs typeface="Courier New"/>
              </a:rPr>
              <a:t> has a lot of neighbors!</a:t>
            </a:r>
          </a:p>
          <a:p>
            <a:r>
              <a:rPr lang="en-US" sz="2900" dirty="0">
                <a:solidFill>
                  <a:srgbClr val="0000FF"/>
                </a:solidFill>
                <a:latin typeface="+mj-lt"/>
                <a:cs typeface="Courier New"/>
              </a:rPr>
              <a:t>Can we get away with just inspecting the neighbors of </a:t>
            </a:r>
            <a:r>
              <a:rPr lang="en-US" sz="2900" b="1" dirty="0">
                <a:solidFill>
                  <a:srgbClr val="0000FF"/>
                </a:solidFill>
                <a:latin typeface="Courier New"/>
                <a:cs typeface="Courier New"/>
              </a:rPr>
              <a:t>Y</a:t>
            </a:r>
            <a:r>
              <a:rPr lang="en-US" sz="2900" dirty="0">
                <a:solidFill>
                  <a:srgbClr val="0000FF"/>
                </a:solidFill>
                <a:latin typeface="+mj-lt"/>
                <a:cs typeface="Courier New"/>
              </a:rPr>
              <a:t>?</a:t>
            </a:r>
          </a:p>
          <a:p>
            <a:pPr lvl="1"/>
            <a:r>
              <a:rPr lang="en-US" sz="2900" dirty="0">
                <a:latin typeface="+mj-lt"/>
                <a:cs typeface="Courier New"/>
              </a:rPr>
              <a:t>showing that coalescing makes coloring no worse than it was given </a:t>
            </a:r>
            <a:r>
              <a:rPr lang="en-US" sz="2900" b="1" dirty="0">
                <a:latin typeface="Courier New"/>
                <a:cs typeface="Courier New"/>
              </a:rPr>
              <a:t>X</a:t>
            </a:r>
            <a:r>
              <a:rPr lang="en-US" sz="2900" dirty="0">
                <a:latin typeface="+mj-lt"/>
                <a:cs typeface="Courier New"/>
              </a:rPr>
              <a:t>?</a:t>
            </a:r>
            <a:endParaRPr lang="en-US" sz="2900" dirty="0">
              <a:latin typeface="Courier New"/>
              <a:cs typeface="Courier New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52</a:t>
            </a:fld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4648200" y="2286000"/>
            <a:ext cx="533400" cy="533400"/>
          </a:xfrm>
          <a:prstGeom prst="ellipse">
            <a:avLst/>
          </a:prstGeom>
          <a:noFill/>
          <a:ln w="127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urier New"/>
                <a:cs typeface="Courier New"/>
              </a:rPr>
              <a:t>A</a:t>
            </a:r>
          </a:p>
        </p:txBody>
      </p:sp>
      <p:sp>
        <p:nvSpPr>
          <p:cNvPr id="10" name="Oval 9"/>
          <p:cNvSpPr/>
          <p:nvPr/>
        </p:nvSpPr>
        <p:spPr>
          <a:xfrm>
            <a:off x="4191000" y="2971800"/>
            <a:ext cx="533400" cy="533400"/>
          </a:xfrm>
          <a:prstGeom prst="ellipse">
            <a:avLst/>
          </a:prstGeom>
          <a:noFill/>
          <a:ln w="127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urier New"/>
                <a:cs typeface="Courier New"/>
              </a:rPr>
              <a:t>Y</a:t>
            </a:r>
          </a:p>
        </p:txBody>
      </p:sp>
      <p:cxnSp>
        <p:nvCxnSpPr>
          <p:cNvPr id="11" name="Straight Connector 10"/>
          <p:cNvCxnSpPr>
            <a:stCxn id="10" idx="5"/>
            <a:endCxn id="14" idx="1"/>
          </p:cNvCxnSpPr>
          <p:nvPr/>
        </p:nvCxnSpPr>
        <p:spPr>
          <a:xfrm>
            <a:off x="4646285" y="3427085"/>
            <a:ext cx="232430" cy="156230"/>
          </a:xfrm>
          <a:prstGeom prst="line">
            <a:avLst/>
          </a:prstGeom>
          <a:ln w="31750">
            <a:solidFill>
              <a:srgbClr val="0000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>
            <a:stCxn id="10" idx="0"/>
            <a:endCxn id="8" idx="3"/>
          </p:cNvCxnSpPr>
          <p:nvPr/>
        </p:nvCxnSpPr>
        <p:spPr>
          <a:xfrm flipV="1">
            <a:off x="4457700" y="2741285"/>
            <a:ext cx="268615" cy="230515"/>
          </a:xfrm>
          <a:prstGeom prst="line">
            <a:avLst/>
          </a:prstGeom>
          <a:ln w="31750">
            <a:solidFill>
              <a:srgbClr val="0000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4800600" y="3505200"/>
            <a:ext cx="533400" cy="533400"/>
          </a:xfrm>
          <a:prstGeom prst="ellipse">
            <a:avLst/>
          </a:prstGeom>
          <a:noFill/>
          <a:ln w="127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rgbClr val="000000"/>
                </a:solidFill>
                <a:latin typeface="Courier New"/>
                <a:cs typeface="Courier New"/>
              </a:rPr>
              <a:t>B</a:t>
            </a:r>
          </a:p>
        </p:txBody>
      </p:sp>
      <p:cxnSp>
        <p:nvCxnSpPr>
          <p:cNvPr id="16" name="Straight Connector 15"/>
          <p:cNvCxnSpPr>
            <a:stCxn id="10" idx="2"/>
            <a:endCxn id="9" idx="6"/>
          </p:cNvCxnSpPr>
          <p:nvPr/>
        </p:nvCxnSpPr>
        <p:spPr>
          <a:xfrm flipH="1">
            <a:off x="3733800" y="3238500"/>
            <a:ext cx="457200" cy="0"/>
          </a:xfrm>
          <a:prstGeom prst="line">
            <a:avLst/>
          </a:prstGeom>
          <a:ln w="44450">
            <a:solidFill>
              <a:srgbClr val="FF0066"/>
            </a:solidFill>
            <a:prstDash val="sys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3581400" y="3429000"/>
            <a:ext cx="154315" cy="382915"/>
          </a:xfrm>
          <a:prstGeom prst="line">
            <a:avLst/>
          </a:prstGeom>
          <a:ln w="31750">
            <a:solidFill>
              <a:srgbClr val="0000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>
            <a:stCxn id="9" idx="4"/>
          </p:cNvCxnSpPr>
          <p:nvPr/>
        </p:nvCxnSpPr>
        <p:spPr>
          <a:xfrm>
            <a:off x="3467100" y="3505200"/>
            <a:ext cx="38100" cy="457200"/>
          </a:xfrm>
          <a:prstGeom prst="line">
            <a:avLst/>
          </a:prstGeom>
          <a:ln w="31750">
            <a:solidFill>
              <a:srgbClr val="0000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 flipH="1">
            <a:off x="3124201" y="3352800"/>
            <a:ext cx="304799" cy="457200"/>
          </a:xfrm>
          <a:prstGeom prst="line">
            <a:avLst/>
          </a:prstGeom>
          <a:ln w="31750">
            <a:solidFill>
              <a:srgbClr val="0000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>
            <a:stCxn id="9" idx="2"/>
          </p:cNvCxnSpPr>
          <p:nvPr/>
        </p:nvCxnSpPr>
        <p:spPr>
          <a:xfrm flipH="1">
            <a:off x="2819400" y="3238500"/>
            <a:ext cx="381000" cy="114300"/>
          </a:xfrm>
          <a:prstGeom prst="line">
            <a:avLst/>
          </a:prstGeom>
          <a:ln w="31750">
            <a:solidFill>
              <a:srgbClr val="0000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>
            <a:stCxn id="9" idx="1"/>
          </p:cNvCxnSpPr>
          <p:nvPr/>
        </p:nvCxnSpPr>
        <p:spPr>
          <a:xfrm flipH="1" flipV="1">
            <a:off x="2819400" y="2819400"/>
            <a:ext cx="459115" cy="230515"/>
          </a:xfrm>
          <a:prstGeom prst="line">
            <a:avLst/>
          </a:prstGeom>
          <a:ln w="31750">
            <a:solidFill>
              <a:srgbClr val="0000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>
            <a:stCxn id="9" idx="0"/>
          </p:cNvCxnSpPr>
          <p:nvPr/>
        </p:nvCxnSpPr>
        <p:spPr>
          <a:xfrm flipH="1" flipV="1">
            <a:off x="3276600" y="2438400"/>
            <a:ext cx="190500" cy="533400"/>
          </a:xfrm>
          <a:prstGeom prst="line">
            <a:avLst/>
          </a:prstGeom>
          <a:ln w="31750">
            <a:solidFill>
              <a:srgbClr val="0000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>
            <a:stCxn id="9" idx="7"/>
          </p:cNvCxnSpPr>
          <p:nvPr/>
        </p:nvCxnSpPr>
        <p:spPr>
          <a:xfrm flipV="1">
            <a:off x="3655685" y="2590800"/>
            <a:ext cx="230515" cy="459115"/>
          </a:xfrm>
          <a:prstGeom prst="line">
            <a:avLst/>
          </a:prstGeom>
          <a:ln w="31750">
            <a:solidFill>
              <a:srgbClr val="0000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 flipH="1">
            <a:off x="2819400" y="3352800"/>
            <a:ext cx="457201" cy="304800"/>
          </a:xfrm>
          <a:prstGeom prst="line">
            <a:avLst/>
          </a:prstGeom>
          <a:ln w="31750">
            <a:solidFill>
              <a:srgbClr val="0000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Oval 8"/>
          <p:cNvSpPr/>
          <p:nvPr/>
        </p:nvSpPr>
        <p:spPr>
          <a:xfrm>
            <a:off x="3200400" y="2971800"/>
            <a:ext cx="533400" cy="533400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urier New"/>
                <a:cs typeface="Courier New"/>
              </a:rPr>
              <a:t>X</a:t>
            </a:r>
          </a:p>
        </p:txBody>
      </p:sp>
      <p:cxnSp>
        <p:nvCxnSpPr>
          <p:cNvPr id="69" name="Straight Connector 68"/>
          <p:cNvCxnSpPr>
            <a:endCxn id="14" idx="2"/>
          </p:cNvCxnSpPr>
          <p:nvPr/>
        </p:nvCxnSpPr>
        <p:spPr>
          <a:xfrm flipV="1">
            <a:off x="4495800" y="3771900"/>
            <a:ext cx="304800" cy="38100"/>
          </a:xfrm>
          <a:prstGeom prst="line">
            <a:avLst/>
          </a:prstGeom>
          <a:ln w="31750">
            <a:solidFill>
              <a:srgbClr val="0000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64333302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4" name="Straight Connector 63"/>
          <p:cNvCxnSpPr/>
          <p:nvPr/>
        </p:nvCxnSpPr>
        <p:spPr>
          <a:xfrm flipV="1">
            <a:off x="3962400" y="3352800"/>
            <a:ext cx="152400" cy="685800"/>
          </a:xfrm>
          <a:prstGeom prst="line">
            <a:avLst/>
          </a:prstGeom>
          <a:ln w="31750">
            <a:solidFill>
              <a:srgbClr val="0000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 flipH="1" flipV="1">
            <a:off x="3429000" y="3505200"/>
            <a:ext cx="419100" cy="457200"/>
          </a:xfrm>
          <a:prstGeom prst="line">
            <a:avLst/>
          </a:prstGeom>
          <a:ln w="31750">
            <a:solidFill>
              <a:srgbClr val="0000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>
          <a:xfrm flipH="1" flipV="1">
            <a:off x="3200400" y="3962400"/>
            <a:ext cx="609600" cy="152400"/>
          </a:xfrm>
          <a:prstGeom prst="line">
            <a:avLst/>
          </a:prstGeom>
          <a:ln w="31750">
            <a:solidFill>
              <a:srgbClr val="0000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George’s Algorithm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Coalescing </a:t>
            </a:r>
            <a:r>
              <a:rPr lang="en-US" sz="2000" b="1" dirty="0">
                <a:solidFill>
                  <a:srgbClr val="0000FF"/>
                </a:solidFill>
                <a:latin typeface="Courier New"/>
                <a:cs typeface="Courier New"/>
              </a:rPr>
              <a:t>X</a:t>
            </a:r>
            <a:r>
              <a:rPr lang="en-US" sz="2000" dirty="0"/>
              <a:t> and </a:t>
            </a:r>
            <a:r>
              <a:rPr lang="en-US" sz="2000" b="1" dirty="0">
                <a:solidFill>
                  <a:srgbClr val="0000FF"/>
                </a:solidFill>
                <a:latin typeface="Courier New"/>
                <a:cs typeface="Courier New"/>
              </a:rPr>
              <a:t>Y</a:t>
            </a:r>
            <a:r>
              <a:rPr lang="en-US" sz="2000" dirty="0"/>
              <a:t> does no harm if:</a:t>
            </a:r>
          </a:p>
          <a:p>
            <a:pPr lvl="1"/>
            <a:r>
              <a:rPr lang="en-US" sz="2000" dirty="0" err="1"/>
              <a:t>foreach</a:t>
            </a:r>
            <a:r>
              <a:rPr lang="en-US" sz="2000" dirty="0"/>
              <a:t> </a:t>
            </a:r>
            <a:r>
              <a:rPr lang="en-US" sz="2000" dirty="0">
                <a:solidFill>
                  <a:srgbClr val="0000FF"/>
                </a:solidFill>
              </a:rPr>
              <a:t>neighbor</a:t>
            </a:r>
            <a:r>
              <a:rPr lang="en-US" sz="2000" dirty="0"/>
              <a:t> </a:t>
            </a:r>
            <a:r>
              <a:rPr lang="en-US" sz="2000" b="1" dirty="0">
                <a:solidFill>
                  <a:srgbClr val="FF0066"/>
                </a:solidFill>
                <a:latin typeface="Courier New"/>
                <a:cs typeface="Courier New"/>
              </a:rPr>
              <a:t>T</a:t>
            </a:r>
            <a:r>
              <a:rPr lang="en-US" sz="2000" dirty="0"/>
              <a:t> of </a:t>
            </a:r>
            <a:r>
              <a:rPr lang="en-US" sz="2000" b="1" dirty="0">
                <a:solidFill>
                  <a:srgbClr val="0000FF"/>
                </a:solidFill>
                <a:latin typeface="Courier New"/>
                <a:cs typeface="Courier New"/>
              </a:rPr>
              <a:t>Y</a:t>
            </a:r>
            <a:r>
              <a:rPr lang="en-US" sz="2000" dirty="0"/>
              <a:t>, either:</a:t>
            </a:r>
          </a:p>
          <a:p>
            <a:pPr marL="1257300" lvl="2" indent="-342900">
              <a:buFont typeface="+mj-lt"/>
              <a:buAutoNum type="arabicPeriod"/>
            </a:pPr>
            <a:r>
              <a:rPr lang="en-US" sz="2000" dirty="0">
                <a:solidFill>
                  <a:srgbClr val="FF0066"/>
                </a:solidFill>
              </a:rPr>
              <a:t> degree of </a:t>
            </a:r>
            <a:r>
              <a:rPr lang="en-US" sz="2000" b="1" dirty="0">
                <a:solidFill>
                  <a:srgbClr val="FF0066"/>
                </a:solidFill>
                <a:latin typeface="Courier New"/>
                <a:cs typeface="Courier New"/>
              </a:rPr>
              <a:t>T</a:t>
            </a:r>
            <a:r>
              <a:rPr lang="en-US" sz="2000" dirty="0">
                <a:solidFill>
                  <a:srgbClr val="FF0066"/>
                </a:solidFill>
              </a:rPr>
              <a:t> is &lt;N</a:t>
            </a:r>
            <a:r>
              <a:rPr lang="en-US" sz="2000" dirty="0"/>
              <a:t>, or</a:t>
            </a:r>
          </a:p>
          <a:p>
            <a:pPr marL="1257300" lvl="2" indent="-342900">
              <a:buFont typeface="+mj-lt"/>
              <a:buAutoNum type="arabicPeriod"/>
            </a:pPr>
            <a:r>
              <a:rPr lang="en-US" sz="2000" dirty="0">
                <a:solidFill>
                  <a:srgbClr val="FF0066"/>
                </a:solidFill>
                <a:latin typeface="+mj-lt"/>
                <a:cs typeface="Courier New"/>
              </a:rPr>
              <a:t> </a:t>
            </a:r>
            <a:r>
              <a:rPr lang="en-US" sz="2000" b="1" dirty="0">
                <a:solidFill>
                  <a:srgbClr val="FF0066"/>
                </a:solidFill>
                <a:latin typeface="Courier New"/>
                <a:cs typeface="Courier New"/>
              </a:rPr>
              <a:t>T</a:t>
            </a:r>
            <a:r>
              <a:rPr lang="en-US" sz="2000" dirty="0">
                <a:solidFill>
                  <a:srgbClr val="FF0066"/>
                </a:solidFill>
              </a:rPr>
              <a:t> interferes with </a:t>
            </a:r>
            <a:r>
              <a:rPr lang="en-US" sz="2000" b="1" dirty="0">
                <a:solidFill>
                  <a:srgbClr val="FF0066"/>
                </a:solidFill>
                <a:latin typeface="Courier New"/>
                <a:cs typeface="Courier New"/>
              </a:rPr>
              <a:t>X</a:t>
            </a:r>
          </a:p>
          <a:p>
            <a:pPr marL="457200"/>
            <a:endParaRPr lang="en-US" sz="2000" dirty="0">
              <a:solidFill>
                <a:srgbClr val="000000"/>
              </a:solidFill>
              <a:latin typeface="+mn-lt"/>
              <a:cs typeface="Courier New"/>
            </a:endParaRPr>
          </a:p>
          <a:p>
            <a:pPr marL="457200"/>
            <a:r>
              <a:rPr lang="en-US" sz="2000" u="sng" dirty="0">
                <a:solidFill>
                  <a:srgbClr val="000000"/>
                </a:solidFill>
                <a:latin typeface="+mn-lt"/>
                <a:cs typeface="Courier New"/>
              </a:rPr>
              <a:t>Example</a:t>
            </a:r>
            <a:r>
              <a:rPr lang="en-US" sz="2000" dirty="0">
                <a:solidFill>
                  <a:srgbClr val="000000"/>
                </a:solidFill>
                <a:latin typeface="+mn-lt"/>
                <a:cs typeface="Courier New"/>
              </a:rPr>
              <a:t>: (</a:t>
            </a:r>
            <a:r>
              <a:rPr lang="en-US" sz="2000" dirty="0">
                <a:solidFill>
                  <a:srgbClr val="0000FF"/>
                </a:solidFill>
                <a:latin typeface="+mn-lt"/>
                <a:cs typeface="Courier New"/>
              </a:rPr>
              <a:t>N=2</a:t>
            </a:r>
            <a:r>
              <a:rPr lang="en-US" sz="2000" dirty="0">
                <a:solidFill>
                  <a:srgbClr val="000000"/>
                </a:solidFill>
                <a:latin typeface="+mn-lt"/>
                <a:cs typeface="Courier New"/>
              </a:rPr>
              <a:t>)</a:t>
            </a:r>
          </a:p>
          <a:p>
            <a:pPr marL="857250" lvl="1"/>
            <a:endParaRPr lang="en-US" sz="2000" dirty="0">
              <a:solidFill>
                <a:srgbClr val="000000"/>
              </a:solidFill>
              <a:latin typeface="+mn-lt"/>
              <a:cs typeface="Courier New"/>
            </a:endParaRPr>
          </a:p>
          <a:p>
            <a:pPr lvl="2"/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>
              <a:latin typeface="Courier New"/>
              <a:cs typeface="Courier New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53</a:t>
            </a:fld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5105400" y="3200400"/>
            <a:ext cx="533400" cy="533400"/>
          </a:xfrm>
          <a:prstGeom prst="ellipse">
            <a:avLst/>
          </a:prstGeom>
          <a:noFill/>
          <a:ln w="127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urier New"/>
                <a:cs typeface="Courier New"/>
              </a:rPr>
              <a:t>A</a:t>
            </a:r>
          </a:p>
        </p:txBody>
      </p:sp>
      <p:sp>
        <p:nvSpPr>
          <p:cNvPr id="10" name="Oval 9"/>
          <p:cNvSpPr/>
          <p:nvPr/>
        </p:nvSpPr>
        <p:spPr>
          <a:xfrm>
            <a:off x="4648200" y="3886200"/>
            <a:ext cx="533400" cy="533400"/>
          </a:xfrm>
          <a:prstGeom prst="ellipse">
            <a:avLst/>
          </a:prstGeom>
          <a:noFill/>
          <a:ln w="127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urier New"/>
                <a:cs typeface="Courier New"/>
              </a:rPr>
              <a:t>Y</a:t>
            </a:r>
          </a:p>
        </p:txBody>
      </p:sp>
      <p:cxnSp>
        <p:nvCxnSpPr>
          <p:cNvPr id="11" name="Straight Connector 10"/>
          <p:cNvCxnSpPr>
            <a:stCxn id="10" idx="5"/>
            <a:endCxn id="14" idx="1"/>
          </p:cNvCxnSpPr>
          <p:nvPr/>
        </p:nvCxnSpPr>
        <p:spPr>
          <a:xfrm>
            <a:off x="5103485" y="4341485"/>
            <a:ext cx="232430" cy="156230"/>
          </a:xfrm>
          <a:prstGeom prst="line">
            <a:avLst/>
          </a:prstGeom>
          <a:ln w="31750">
            <a:solidFill>
              <a:srgbClr val="0000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>
            <a:stCxn id="10" idx="0"/>
            <a:endCxn id="8" idx="3"/>
          </p:cNvCxnSpPr>
          <p:nvPr/>
        </p:nvCxnSpPr>
        <p:spPr>
          <a:xfrm flipV="1">
            <a:off x="4914900" y="3655685"/>
            <a:ext cx="268615" cy="230515"/>
          </a:xfrm>
          <a:prstGeom prst="line">
            <a:avLst/>
          </a:prstGeom>
          <a:ln w="31750">
            <a:solidFill>
              <a:srgbClr val="0000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5257800" y="4419600"/>
            <a:ext cx="533400" cy="533400"/>
          </a:xfrm>
          <a:prstGeom prst="ellipse">
            <a:avLst/>
          </a:prstGeom>
          <a:noFill/>
          <a:ln w="127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rgbClr val="000000"/>
                </a:solidFill>
                <a:latin typeface="Courier New"/>
                <a:cs typeface="Courier New"/>
              </a:rPr>
              <a:t>B</a:t>
            </a:r>
          </a:p>
        </p:txBody>
      </p:sp>
      <p:cxnSp>
        <p:nvCxnSpPr>
          <p:cNvPr id="16" name="Straight Connector 15"/>
          <p:cNvCxnSpPr>
            <a:stCxn id="10" idx="2"/>
            <a:endCxn id="9" idx="6"/>
          </p:cNvCxnSpPr>
          <p:nvPr/>
        </p:nvCxnSpPr>
        <p:spPr>
          <a:xfrm flipH="1">
            <a:off x="4191000" y="4152900"/>
            <a:ext cx="457200" cy="0"/>
          </a:xfrm>
          <a:prstGeom prst="line">
            <a:avLst/>
          </a:prstGeom>
          <a:ln w="44450">
            <a:solidFill>
              <a:srgbClr val="FF0066"/>
            </a:solidFill>
            <a:prstDash val="sys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4038600" y="4341485"/>
            <a:ext cx="154315" cy="382915"/>
          </a:xfrm>
          <a:prstGeom prst="line">
            <a:avLst/>
          </a:prstGeom>
          <a:ln w="31750">
            <a:solidFill>
              <a:srgbClr val="0000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>
            <a:stCxn id="9" idx="4"/>
          </p:cNvCxnSpPr>
          <p:nvPr/>
        </p:nvCxnSpPr>
        <p:spPr>
          <a:xfrm>
            <a:off x="3924300" y="4419600"/>
            <a:ext cx="38100" cy="457200"/>
          </a:xfrm>
          <a:prstGeom prst="line">
            <a:avLst/>
          </a:prstGeom>
          <a:ln w="31750">
            <a:solidFill>
              <a:srgbClr val="0000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 flipH="1">
            <a:off x="3581401" y="4267200"/>
            <a:ext cx="304799" cy="457200"/>
          </a:xfrm>
          <a:prstGeom prst="line">
            <a:avLst/>
          </a:prstGeom>
          <a:ln w="31750">
            <a:solidFill>
              <a:srgbClr val="0000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>
            <a:stCxn id="9" idx="2"/>
          </p:cNvCxnSpPr>
          <p:nvPr/>
        </p:nvCxnSpPr>
        <p:spPr>
          <a:xfrm flipH="1">
            <a:off x="3276600" y="4152900"/>
            <a:ext cx="381000" cy="114300"/>
          </a:xfrm>
          <a:prstGeom prst="line">
            <a:avLst/>
          </a:prstGeom>
          <a:ln w="31750">
            <a:solidFill>
              <a:srgbClr val="0000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>
            <a:stCxn id="9" idx="1"/>
          </p:cNvCxnSpPr>
          <p:nvPr/>
        </p:nvCxnSpPr>
        <p:spPr>
          <a:xfrm flipH="1" flipV="1">
            <a:off x="3276600" y="3733800"/>
            <a:ext cx="459115" cy="230515"/>
          </a:xfrm>
          <a:prstGeom prst="line">
            <a:avLst/>
          </a:prstGeom>
          <a:ln w="31750">
            <a:solidFill>
              <a:srgbClr val="0000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>
            <a:stCxn id="9" idx="0"/>
          </p:cNvCxnSpPr>
          <p:nvPr/>
        </p:nvCxnSpPr>
        <p:spPr>
          <a:xfrm flipH="1" flipV="1">
            <a:off x="3733800" y="3352800"/>
            <a:ext cx="190500" cy="533400"/>
          </a:xfrm>
          <a:prstGeom prst="line">
            <a:avLst/>
          </a:prstGeom>
          <a:ln w="31750">
            <a:solidFill>
              <a:srgbClr val="0000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>
            <a:stCxn id="9" idx="7"/>
          </p:cNvCxnSpPr>
          <p:nvPr/>
        </p:nvCxnSpPr>
        <p:spPr>
          <a:xfrm flipV="1">
            <a:off x="4112885" y="3505200"/>
            <a:ext cx="230515" cy="459115"/>
          </a:xfrm>
          <a:prstGeom prst="line">
            <a:avLst/>
          </a:prstGeom>
          <a:ln w="31750">
            <a:solidFill>
              <a:srgbClr val="0000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 flipH="1">
            <a:off x="3276600" y="4267200"/>
            <a:ext cx="457201" cy="304800"/>
          </a:xfrm>
          <a:prstGeom prst="line">
            <a:avLst/>
          </a:prstGeom>
          <a:ln w="31750">
            <a:solidFill>
              <a:srgbClr val="0000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Oval 8"/>
          <p:cNvSpPr/>
          <p:nvPr/>
        </p:nvSpPr>
        <p:spPr>
          <a:xfrm>
            <a:off x="3657600" y="3886200"/>
            <a:ext cx="533400" cy="533400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urier New"/>
                <a:cs typeface="Courier New"/>
              </a:rPr>
              <a:t>X</a:t>
            </a:r>
          </a:p>
        </p:txBody>
      </p:sp>
      <p:cxnSp>
        <p:nvCxnSpPr>
          <p:cNvPr id="69" name="Straight Connector 68"/>
          <p:cNvCxnSpPr>
            <a:stCxn id="9" idx="5"/>
            <a:endCxn id="14" idx="2"/>
          </p:cNvCxnSpPr>
          <p:nvPr/>
        </p:nvCxnSpPr>
        <p:spPr>
          <a:xfrm>
            <a:off x="4112885" y="4341485"/>
            <a:ext cx="1144915" cy="344815"/>
          </a:xfrm>
          <a:prstGeom prst="line">
            <a:avLst/>
          </a:prstGeom>
          <a:ln w="31750">
            <a:solidFill>
              <a:srgbClr val="0000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4239126" y="2371022"/>
            <a:ext cx="47745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>
                <a:solidFill>
                  <a:srgbClr val="0000FF"/>
                </a:solidFill>
                <a:cs typeface="Courier New"/>
                <a:sym typeface="Wingdings"/>
              </a:rPr>
              <a:t> </a:t>
            </a:r>
            <a:r>
              <a:rPr lang="en-US" i="1" dirty="0">
                <a:solidFill>
                  <a:srgbClr val="0000FF"/>
                </a:solidFill>
                <a:cs typeface="Courier New"/>
              </a:rPr>
              <a:t>similar to Briggs: </a:t>
            </a:r>
            <a:r>
              <a:rPr lang="en-US" b="1" i="1" dirty="0">
                <a:solidFill>
                  <a:srgbClr val="0000FF"/>
                </a:solidFill>
                <a:latin typeface="Courier New"/>
                <a:cs typeface="Courier New"/>
              </a:rPr>
              <a:t>T</a:t>
            </a:r>
            <a:r>
              <a:rPr lang="en-US" i="1" dirty="0">
                <a:solidFill>
                  <a:srgbClr val="0000FF"/>
                </a:solidFill>
                <a:cs typeface="Courier New"/>
              </a:rPr>
              <a:t> will be pushed before </a:t>
            </a:r>
            <a:r>
              <a:rPr lang="en-US" b="1" i="1" dirty="0">
                <a:solidFill>
                  <a:srgbClr val="0000FF"/>
                </a:solidFill>
                <a:latin typeface="Courier New"/>
                <a:cs typeface="Courier New"/>
              </a:rPr>
              <a:t>X/Y</a:t>
            </a:r>
            <a:endParaRPr lang="en-US" i="1" dirty="0">
              <a:solidFill>
                <a:srgbClr val="0000FF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4223084" y="2735592"/>
            <a:ext cx="45581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>
                <a:solidFill>
                  <a:srgbClr val="0000FF"/>
                </a:solidFill>
                <a:cs typeface="Courier New"/>
                <a:sym typeface="Wingdings"/>
              </a:rPr>
              <a:t> hence </a:t>
            </a:r>
            <a:r>
              <a:rPr lang="en-US" i="1" dirty="0">
                <a:solidFill>
                  <a:srgbClr val="0000FF"/>
                </a:solidFill>
                <a:cs typeface="Courier New"/>
              </a:rPr>
              <a:t>no change compared with coloring </a:t>
            </a:r>
            <a:r>
              <a:rPr lang="en-US" b="1" i="1" dirty="0">
                <a:solidFill>
                  <a:srgbClr val="0000FF"/>
                </a:solidFill>
                <a:latin typeface="Courier New"/>
                <a:cs typeface="Courier New"/>
              </a:rPr>
              <a:t>X</a:t>
            </a:r>
            <a:endParaRPr lang="en-US" i="1" dirty="0">
              <a:solidFill>
                <a:srgbClr val="0000FF"/>
              </a:solidFill>
            </a:endParaRPr>
          </a:p>
        </p:txBody>
      </p:sp>
      <p:sp>
        <p:nvSpPr>
          <p:cNvPr id="32" name="Oval 31"/>
          <p:cNvSpPr/>
          <p:nvPr/>
        </p:nvSpPr>
        <p:spPr>
          <a:xfrm>
            <a:off x="5105400" y="3200400"/>
            <a:ext cx="533400" cy="533400"/>
          </a:xfrm>
          <a:prstGeom prst="ellipse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urier New"/>
                <a:cs typeface="Courier New"/>
              </a:rPr>
              <a:t>A</a:t>
            </a:r>
          </a:p>
        </p:txBody>
      </p:sp>
      <p:sp>
        <p:nvSpPr>
          <p:cNvPr id="33" name="Oval 32"/>
          <p:cNvSpPr/>
          <p:nvPr/>
        </p:nvSpPr>
        <p:spPr>
          <a:xfrm>
            <a:off x="5257800" y="4419600"/>
            <a:ext cx="533400" cy="533400"/>
          </a:xfrm>
          <a:prstGeom prst="ellipse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rgbClr val="000000"/>
                </a:solidFill>
                <a:latin typeface="Courier New"/>
                <a:cs typeface="Courier New"/>
              </a:rPr>
              <a:t>B</a:t>
            </a:r>
          </a:p>
        </p:txBody>
      </p:sp>
    </p:spTree>
    <p:extLst>
      <p:ext uri="{BB962C8B-B14F-4D97-AF65-F5344CB8AC3E}">
        <p14:creationId xmlns:p14="http://schemas.microsoft.com/office/powerpoint/2010/main" val="1650782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31" grpId="0"/>
      <p:bldP spid="32" grpId="0" animBg="1"/>
      <p:bldP spid="32" grpId="1" animBg="1"/>
      <p:bldP spid="33" grpId="0" animBg="1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i="1" dirty="0">
                <a:solidFill>
                  <a:srgbClr val="0000FF"/>
                </a:solidFill>
              </a:rPr>
              <a:t>Coalescing</a:t>
            </a:r>
            <a:r>
              <a:rPr lang="en-US" dirty="0">
                <a:solidFill>
                  <a:srgbClr val="0000FF"/>
                </a:solidFill>
              </a:rPr>
              <a:t> </a:t>
            </a:r>
            <a:r>
              <a:rPr lang="en-US" dirty="0"/>
              <a:t>can enable register allocation to </a:t>
            </a:r>
            <a:r>
              <a:rPr lang="en-US" dirty="0">
                <a:solidFill>
                  <a:srgbClr val="0000FF"/>
                </a:solidFill>
              </a:rPr>
              <a:t>eliminate copy instructions</a:t>
            </a:r>
          </a:p>
          <a:p>
            <a:pPr lvl="1"/>
            <a:r>
              <a:rPr lang="en-US" dirty="0">
                <a:solidFill>
                  <a:srgbClr val="000000"/>
                </a:solidFill>
              </a:rPr>
              <a:t>if both source and target of copy can be allocated to the same register</a:t>
            </a:r>
          </a:p>
          <a:p>
            <a:r>
              <a:rPr lang="en-US" dirty="0">
                <a:solidFill>
                  <a:srgbClr val="000000"/>
                </a:solidFill>
              </a:rPr>
              <a:t>However, coalescing must be applied with care to </a:t>
            </a:r>
            <a:r>
              <a:rPr lang="en-US" dirty="0">
                <a:solidFill>
                  <a:srgbClr val="0000FF"/>
                </a:solidFill>
              </a:rPr>
              <a:t>avoid causing register spilling</a:t>
            </a:r>
          </a:p>
          <a:p>
            <a:r>
              <a:rPr lang="en-US" dirty="0"/>
              <a:t>Augment the interference graph:</a:t>
            </a:r>
          </a:p>
          <a:p>
            <a:pPr lvl="1"/>
            <a:r>
              <a:rPr lang="en-US" dirty="0">
                <a:solidFill>
                  <a:srgbClr val="0000FF"/>
                </a:solidFill>
              </a:rPr>
              <a:t>dotted lines</a:t>
            </a:r>
            <a:r>
              <a:rPr lang="en-US" dirty="0"/>
              <a:t> for coalescing candidate edges</a:t>
            </a:r>
          </a:p>
          <a:p>
            <a:pPr lvl="1"/>
            <a:r>
              <a:rPr lang="en-US" dirty="0"/>
              <a:t>try to allocate to same register, unless this may cause spilling</a:t>
            </a:r>
          </a:p>
          <a:p>
            <a:r>
              <a:rPr lang="en-US" u="sng" dirty="0">
                <a:solidFill>
                  <a:srgbClr val="0000FF"/>
                </a:solidFill>
              </a:rPr>
              <a:t>Coalescing Algorithms</a:t>
            </a:r>
            <a:r>
              <a:rPr lang="en-US" dirty="0"/>
              <a:t>:</a:t>
            </a:r>
          </a:p>
          <a:p>
            <a:pPr lvl="1"/>
            <a:r>
              <a:rPr lang="en-US" dirty="0"/>
              <a:t>simply based upon </a:t>
            </a:r>
            <a:r>
              <a:rPr lang="en-US" dirty="0">
                <a:solidFill>
                  <a:srgbClr val="0000FF"/>
                </a:solidFill>
              </a:rPr>
              <a:t>degree of coalescing candidate nodes</a:t>
            </a:r>
            <a:r>
              <a:rPr lang="en-US" dirty="0"/>
              <a:t> (</a:t>
            </a:r>
            <a:r>
              <a:rPr lang="en-US" b="1" dirty="0">
                <a:latin typeface="Courier New"/>
                <a:cs typeface="Courier New"/>
              </a:rPr>
              <a:t>X</a:t>
            </a:r>
            <a:r>
              <a:rPr lang="en-US" dirty="0"/>
              <a:t> and </a:t>
            </a:r>
            <a:r>
              <a:rPr lang="en-US" b="1" dirty="0">
                <a:latin typeface="Courier New"/>
                <a:cs typeface="Courier New"/>
              </a:rPr>
              <a:t>Y</a:t>
            </a:r>
            <a:r>
              <a:rPr lang="en-US" dirty="0"/>
              <a:t>)</a:t>
            </a:r>
          </a:p>
          <a:p>
            <a:pPr lvl="1"/>
            <a:r>
              <a:rPr lang="en-US" dirty="0">
                <a:solidFill>
                  <a:srgbClr val="FF0066"/>
                </a:solidFill>
              </a:rPr>
              <a:t>Briggs’s algorithm</a:t>
            </a:r>
          </a:p>
          <a:p>
            <a:pPr lvl="2"/>
            <a:r>
              <a:rPr lang="en-US" dirty="0"/>
              <a:t>look at </a:t>
            </a:r>
            <a:r>
              <a:rPr lang="en-US" dirty="0">
                <a:solidFill>
                  <a:srgbClr val="0000FF"/>
                </a:solidFill>
              </a:rPr>
              <a:t>degree of neighboring nodes of </a:t>
            </a:r>
            <a:r>
              <a:rPr lang="en-US" b="1" dirty="0">
                <a:solidFill>
                  <a:srgbClr val="0000FF"/>
                </a:solidFill>
                <a:latin typeface="Courier New"/>
                <a:cs typeface="Courier New"/>
              </a:rPr>
              <a:t>X</a:t>
            </a:r>
            <a:r>
              <a:rPr lang="en-US" dirty="0">
                <a:solidFill>
                  <a:srgbClr val="0000FF"/>
                </a:solidFill>
              </a:rPr>
              <a:t> and </a:t>
            </a:r>
            <a:r>
              <a:rPr lang="en-US" b="1" dirty="0">
                <a:solidFill>
                  <a:srgbClr val="0000FF"/>
                </a:solidFill>
                <a:latin typeface="Courier New"/>
                <a:cs typeface="Courier New"/>
              </a:rPr>
              <a:t>Y</a:t>
            </a:r>
            <a:endParaRPr lang="en-US" dirty="0">
              <a:solidFill>
                <a:srgbClr val="0000FF"/>
              </a:solidFill>
            </a:endParaRPr>
          </a:p>
          <a:p>
            <a:pPr lvl="1"/>
            <a:r>
              <a:rPr lang="en-US" dirty="0">
                <a:solidFill>
                  <a:srgbClr val="FF0066"/>
                </a:solidFill>
              </a:rPr>
              <a:t>George’s algorithm</a:t>
            </a:r>
          </a:p>
          <a:p>
            <a:pPr lvl="2"/>
            <a:r>
              <a:rPr lang="en-US" dirty="0"/>
              <a:t>asymmetrical: </a:t>
            </a:r>
            <a:r>
              <a:rPr lang="en-US" dirty="0">
                <a:solidFill>
                  <a:srgbClr val="0000FF"/>
                </a:solidFill>
              </a:rPr>
              <a:t>look at neighbors of </a:t>
            </a:r>
            <a:r>
              <a:rPr lang="en-US" b="1" dirty="0">
                <a:solidFill>
                  <a:srgbClr val="0000FF"/>
                </a:solidFill>
                <a:latin typeface="Courier New"/>
                <a:cs typeface="Courier New"/>
              </a:rPr>
              <a:t>Y</a:t>
            </a:r>
            <a:r>
              <a:rPr lang="en-US" dirty="0">
                <a:solidFill>
                  <a:srgbClr val="0000FF"/>
                </a:solidFill>
                <a:latin typeface="+mn-lt"/>
                <a:cs typeface="Courier New"/>
              </a:rPr>
              <a:t> </a:t>
            </a:r>
            <a:r>
              <a:rPr lang="en-US" dirty="0">
                <a:latin typeface="+mn-lt"/>
                <a:cs typeface="Courier New"/>
              </a:rPr>
              <a:t>(degree and interference with </a:t>
            </a:r>
            <a:r>
              <a:rPr lang="en-US" b="1" dirty="0">
                <a:latin typeface="Courier New"/>
                <a:cs typeface="Courier New"/>
              </a:rPr>
              <a:t>X</a:t>
            </a:r>
            <a:r>
              <a:rPr lang="en-US" dirty="0">
                <a:latin typeface="+mn-lt"/>
                <a:cs typeface="Courier New"/>
              </a:rPr>
              <a:t>)</a:t>
            </a:r>
            <a:endParaRPr lang="en-US" dirty="0">
              <a:latin typeface="+mn-lt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54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6030426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053" y="609600"/>
            <a:ext cx="9091863" cy="2819400"/>
          </a:xfrm>
          <a:solidFill>
            <a:schemeClr val="bg1">
              <a:lumMod val="95000"/>
            </a:schemeClr>
          </a:solidFill>
        </p:spPr>
        <p:txBody>
          <a:bodyPr anchor="ctr" anchorCtr="0">
            <a:noAutofit/>
          </a:bodyPr>
          <a:lstStyle/>
          <a:p>
            <a:pPr fontAlgn="base"/>
            <a:r>
              <a:rPr lang="en-US" b="1" dirty="0"/>
              <a:t>CSC D70: </a:t>
            </a:r>
            <a:br>
              <a:rPr lang="en-US" b="1" dirty="0"/>
            </a:br>
            <a:r>
              <a:rPr lang="en-US" b="1" dirty="0"/>
              <a:t>Compiler Optimization</a:t>
            </a:r>
            <a:br>
              <a:rPr lang="en-US" b="1" dirty="0"/>
            </a:br>
            <a:r>
              <a:rPr lang="en-US" b="1" dirty="0"/>
              <a:t>Register Allocation &amp; Coalescing</a:t>
            </a:r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>
            <a:off x="5905500" y="5414556"/>
            <a:ext cx="571500" cy="42705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sz="2200" dirty="0"/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A38BC0D9-9426-462E-A586-ED53F18E484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9600" y="3875481"/>
            <a:ext cx="8153400" cy="175260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Prof. Gennady </a:t>
            </a:r>
            <a:r>
              <a:rPr lang="en-US" dirty="0" err="1">
                <a:solidFill>
                  <a:srgbClr val="0000FF"/>
                </a:solidFill>
              </a:rPr>
              <a:t>Pekhimenko</a:t>
            </a:r>
            <a:endParaRPr lang="en-US" dirty="0">
              <a:solidFill>
                <a:srgbClr val="0000FF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University of Toronto</a:t>
            </a:r>
          </a:p>
          <a:p>
            <a:r>
              <a:rPr lang="en-US" dirty="0">
                <a:solidFill>
                  <a:schemeClr val="tx1"/>
                </a:solidFill>
              </a:rPr>
              <a:t>Winter 2020</a:t>
            </a:r>
            <a:endParaRPr lang="en-CA" dirty="0">
              <a:solidFill>
                <a:schemeClr val="tx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22584" y="6211669"/>
            <a:ext cx="86868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i="1" dirty="0">
                <a:solidFill>
                  <a:schemeClr val="tx2"/>
                </a:solidFill>
              </a:rPr>
              <a:t>The content of this lecture is adapted from the lectures of </a:t>
            </a:r>
          </a:p>
          <a:p>
            <a:pPr algn="ctr"/>
            <a:r>
              <a:rPr lang="en-US" b="1" i="1" dirty="0">
                <a:solidFill>
                  <a:schemeClr val="tx2"/>
                </a:solidFill>
              </a:rPr>
              <a:t>Todd Mowry and Phillip Gibbons</a:t>
            </a:r>
          </a:p>
        </p:txBody>
      </p:sp>
    </p:spTree>
    <p:extLst>
      <p:ext uri="{BB962C8B-B14F-4D97-AF65-F5344CB8AC3E}">
        <p14:creationId xmlns:p14="http://schemas.microsoft.com/office/powerpoint/2010/main" val="26927202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972"/>
    </mc:Choice>
    <mc:Fallback xmlns="">
      <p:transition spd="slow" advTm="2972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58200" cy="1143000"/>
          </a:xfrm>
        </p:spPr>
        <p:txBody>
          <a:bodyPr>
            <a:noAutofit/>
          </a:bodyPr>
          <a:lstStyle/>
          <a:p>
            <a:r>
              <a:rPr lang="en-US" sz="3600" dirty="0"/>
              <a:t>An Abstraction for Allocation &amp; Assignment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b="1" dirty="0">
                <a:solidFill>
                  <a:srgbClr val="0000FF"/>
                </a:solidFill>
              </a:rPr>
              <a:t>Intuitively</a:t>
            </a:r>
          </a:p>
          <a:p>
            <a:pPr lvl="1"/>
            <a:r>
              <a:rPr lang="en-US" dirty="0"/>
              <a:t>Two pseudo-registers </a:t>
            </a:r>
            <a:r>
              <a:rPr lang="en-US" b="1" dirty="0">
                <a:solidFill>
                  <a:srgbClr val="FF3399"/>
                </a:solidFill>
              </a:rPr>
              <a:t>interfere</a:t>
            </a:r>
            <a:r>
              <a:rPr lang="en-US" dirty="0"/>
              <a:t> if at some point in the program they cannot both occupy the same register. </a:t>
            </a:r>
            <a:br>
              <a:rPr lang="en-US" dirty="0"/>
            </a:br>
            <a:endParaRPr lang="en-US" dirty="0"/>
          </a:p>
          <a:p>
            <a:r>
              <a:rPr lang="en-US" b="1" dirty="0">
                <a:solidFill>
                  <a:srgbClr val="FF3399"/>
                </a:solidFill>
              </a:rPr>
              <a:t>Interference graph</a:t>
            </a:r>
            <a:r>
              <a:rPr lang="en-US" dirty="0"/>
              <a:t>: an </a:t>
            </a:r>
            <a:r>
              <a:rPr lang="en-US" dirty="0">
                <a:solidFill>
                  <a:srgbClr val="0000FF"/>
                </a:solidFill>
              </a:rPr>
              <a:t>undirected</a:t>
            </a:r>
            <a:r>
              <a:rPr lang="en-US" dirty="0"/>
              <a:t> graph, where</a:t>
            </a:r>
          </a:p>
          <a:p>
            <a:pPr lvl="1"/>
            <a:r>
              <a:rPr lang="en-US" dirty="0">
                <a:solidFill>
                  <a:srgbClr val="FF3399"/>
                </a:solidFill>
              </a:rPr>
              <a:t>nodes</a:t>
            </a:r>
            <a:r>
              <a:rPr lang="en-US" dirty="0"/>
              <a:t> = </a:t>
            </a:r>
            <a:r>
              <a:rPr lang="en-US" dirty="0">
                <a:solidFill>
                  <a:srgbClr val="0000FF"/>
                </a:solidFill>
              </a:rPr>
              <a:t>pseudo-registers</a:t>
            </a:r>
          </a:p>
          <a:p>
            <a:pPr lvl="1"/>
            <a:r>
              <a:rPr lang="en-US" dirty="0"/>
              <a:t>there is an </a:t>
            </a:r>
            <a:r>
              <a:rPr lang="en-US" dirty="0">
                <a:solidFill>
                  <a:srgbClr val="FF3399"/>
                </a:solidFill>
              </a:rPr>
              <a:t>edge</a:t>
            </a:r>
            <a:r>
              <a:rPr lang="en-US" dirty="0"/>
              <a:t> between two nodes </a:t>
            </a:r>
            <a:r>
              <a:rPr lang="en-US" dirty="0">
                <a:solidFill>
                  <a:srgbClr val="0000FF"/>
                </a:solidFill>
              </a:rPr>
              <a:t>if their corresponding </a:t>
            </a:r>
            <a:br>
              <a:rPr lang="en-US" dirty="0">
                <a:solidFill>
                  <a:srgbClr val="0000FF"/>
                </a:solidFill>
              </a:rPr>
            </a:br>
            <a:r>
              <a:rPr lang="en-US" dirty="0">
                <a:solidFill>
                  <a:srgbClr val="0000FF"/>
                </a:solidFill>
              </a:rPr>
              <a:t>pseudo-registers interfere</a:t>
            </a:r>
          </a:p>
          <a:p>
            <a:endParaRPr lang="en-US" dirty="0"/>
          </a:p>
          <a:p>
            <a:r>
              <a:rPr lang="en-US" b="1" dirty="0">
                <a:solidFill>
                  <a:srgbClr val="0000FF"/>
                </a:solidFill>
              </a:rPr>
              <a:t>What is not represented</a:t>
            </a:r>
          </a:p>
          <a:p>
            <a:pPr lvl="1"/>
            <a:r>
              <a:rPr lang="en-US" dirty="0"/>
              <a:t>Extent of the interference between </a:t>
            </a:r>
          </a:p>
          <a:p>
            <a:pPr marL="457200" lvl="1" indent="0">
              <a:buNone/>
            </a:pPr>
            <a:r>
              <a:rPr lang="en-US" dirty="0"/>
              <a:t>    uses of different variables</a:t>
            </a:r>
          </a:p>
          <a:p>
            <a:pPr lvl="1"/>
            <a:r>
              <a:rPr lang="en-US" dirty="0"/>
              <a:t>Where in the program is the interference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6</a:t>
            </a:fld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B2A1894A-CC0F-4684-B153-F9069F7285D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67143" y="4459518"/>
            <a:ext cx="1905713" cy="16666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63911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Register Allocation and Coloring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4983162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A graph is  </a:t>
            </a:r>
            <a:r>
              <a:rPr lang="en-US" b="1" dirty="0">
                <a:solidFill>
                  <a:srgbClr val="FF3399"/>
                </a:solidFill>
              </a:rPr>
              <a:t>n-colorable</a:t>
            </a:r>
            <a:r>
              <a:rPr lang="en-US" dirty="0"/>
              <a:t> if:</a:t>
            </a:r>
          </a:p>
          <a:p>
            <a:pPr lvl="1"/>
            <a:r>
              <a:rPr lang="en-US" dirty="0"/>
              <a:t>every node in the graph can be colored with one of the n colors such that two adjacent nodes do not have the same color.</a:t>
            </a:r>
          </a:p>
          <a:p>
            <a:pPr lvl="1"/>
            <a:endParaRPr lang="en-US" dirty="0"/>
          </a:p>
          <a:p>
            <a:r>
              <a:rPr lang="en-US" dirty="0">
                <a:solidFill>
                  <a:srgbClr val="0000FF"/>
                </a:solidFill>
              </a:rPr>
              <a:t>Assigning n register (without spilling) = Coloring with n colors</a:t>
            </a:r>
          </a:p>
          <a:p>
            <a:pPr lvl="1"/>
            <a:r>
              <a:rPr lang="en-US" dirty="0"/>
              <a:t>assign a node to a register (color) such that no two adjacent nodes are assigned same registers (colors)</a:t>
            </a:r>
            <a:br>
              <a:rPr lang="en-US" dirty="0"/>
            </a:br>
            <a:endParaRPr lang="en-US" dirty="0"/>
          </a:p>
          <a:p>
            <a:r>
              <a:rPr lang="en-US" dirty="0"/>
              <a:t>Is spilling necessary? = Is the graph n-colorable?</a:t>
            </a:r>
            <a:br>
              <a:rPr lang="en-US" dirty="0"/>
            </a:br>
            <a:endParaRPr lang="en-US" dirty="0"/>
          </a:p>
          <a:p>
            <a:r>
              <a:rPr lang="en-US" dirty="0"/>
              <a:t>To determine if a graph is n-colorable is </a:t>
            </a:r>
            <a:r>
              <a:rPr lang="en-US" dirty="0">
                <a:solidFill>
                  <a:srgbClr val="0000FF"/>
                </a:solidFill>
              </a:rPr>
              <a:t>NP-complete, for n&gt;2</a:t>
            </a:r>
          </a:p>
          <a:p>
            <a:pPr lvl="1"/>
            <a:r>
              <a:rPr lang="en-US" dirty="0"/>
              <a:t>Too expensive </a:t>
            </a:r>
          </a:p>
          <a:p>
            <a:pPr lvl="1"/>
            <a:r>
              <a:rPr lang="en-US" dirty="0"/>
              <a:t>Heuristics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3964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Algorithm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b="1" dirty="0">
                <a:solidFill>
                  <a:srgbClr val="0000FF"/>
                </a:solidFill>
              </a:rPr>
              <a:t>Step 1. Build an interference graph</a:t>
            </a:r>
          </a:p>
          <a:p>
            <a:pPr marL="800100" lvl="1" indent="-342900">
              <a:buFont typeface="+mj-lt"/>
              <a:buAutoNum type="alphaLcPeriod"/>
            </a:pPr>
            <a:r>
              <a:rPr lang="en-US" dirty="0"/>
              <a:t>refining notion of a node</a:t>
            </a:r>
          </a:p>
          <a:p>
            <a:pPr marL="800100" lvl="1" indent="-342900">
              <a:buFont typeface="+mj-lt"/>
              <a:buAutoNum type="alphaLcPeriod"/>
            </a:pPr>
            <a:r>
              <a:rPr lang="en-US" dirty="0"/>
              <a:t>finding the edges</a:t>
            </a:r>
            <a:br>
              <a:rPr lang="en-US" dirty="0"/>
            </a:br>
            <a:endParaRPr lang="en-US" dirty="0"/>
          </a:p>
          <a:p>
            <a:pPr>
              <a:buNone/>
            </a:pPr>
            <a:r>
              <a:rPr lang="en-US" b="1" dirty="0">
                <a:solidFill>
                  <a:srgbClr val="0000FF"/>
                </a:solidFill>
              </a:rPr>
              <a:t>Step 2. Coloring</a:t>
            </a:r>
          </a:p>
          <a:p>
            <a:pPr lvl="1"/>
            <a:r>
              <a:rPr lang="en-US" dirty="0"/>
              <a:t>use heuristics to try to find an n-coloring</a:t>
            </a:r>
          </a:p>
          <a:p>
            <a:pPr lvl="2"/>
            <a:r>
              <a:rPr lang="en-US" dirty="0">
                <a:solidFill>
                  <a:srgbClr val="FF3399"/>
                </a:solidFill>
              </a:rPr>
              <a:t>Success</a:t>
            </a:r>
            <a:r>
              <a:rPr lang="en-US" dirty="0"/>
              <a:t>:</a:t>
            </a:r>
          </a:p>
          <a:p>
            <a:pPr lvl="3"/>
            <a:r>
              <a:rPr lang="en-US" dirty="0"/>
              <a:t>colorable and we have an assignment</a:t>
            </a:r>
            <a:br>
              <a:rPr lang="en-US" dirty="0"/>
            </a:br>
            <a:endParaRPr lang="en-US" dirty="0"/>
          </a:p>
          <a:p>
            <a:pPr lvl="2"/>
            <a:r>
              <a:rPr lang="en-US" dirty="0">
                <a:solidFill>
                  <a:srgbClr val="FF3399"/>
                </a:solidFill>
              </a:rPr>
              <a:t>Failure</a:t>
            </a:r>
            <a:r>
              <a:rPr lang="en-US" dirty="0"/>
              <a:t>:</a:t>
            </a:r>
          </a:p>
          <a:p>
            <a:pPr lvl="3"/>
            <a:r>
              <a:rPr lang="en-US" dirty="0"/>
              <a:t>graph not colorable, or </a:t>
            </a:r>
          </a:p>
          <a:p>
            <a:pPr lvl="3"/>
            <a:r>
              <a:rPr lang="en-US" dirty="0"/>
              <a:t>graph is colorable, but it is too expensive to color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99623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5372"/>
            <a:ext cx="8229600" cy="1143000"/>
          </a:xfrm>
        </p:spPr>
        <p:txBody>
          <a:bodyPr>
            <a:normAutofit/>
          </a:bodyPr>
          <a:lstStyle/>
          <a:p>
            <a:r>
              <a:rPr lang="en-US" sz="3600" dirty="0"/>
              <a:t>Step 1a. Nodes in an Interference Graph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760457" y="2313057"/>
            <a:ext cx="1367682" cy="1138773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700" b="1" dirty="0">
                <a:latin typeface="Courier New" pitchFamily="49" charset="0"/>
                <a:cs typeface="Courier New" pitchFamily="49" charset="0"/>
              </a:rPr>
              <a:t>B = … </a:t>
            </a:r>
          </a:p>
          <a:p>
            <a:r>
              <a:rPr lang="en-US" sz="1700" b="1" dirty="0">
                <a:latin typeface="Courier New" pitchFamily="49" charset="0"/>
                <a:cs typeface="Courier New" pitchFamily="49" charset="0"/>
              </a:rPr>
              <a:t>  = A </a:t>
            </a:r>
          </a:p>
          <a:p>
            <a:r>
              <a:rPr lang="en-US" sz="1700" b="1" dirty="0">
                <a:latin typeface="Courier New" pitchFamily="49" charset="0"/>
                <a:cs typeface="Courier New" pitchFamily="49" charset="0"/>
              </a:rPr>
              <a:t>D = </a:t>
            </a:r>
          </a:p>
          <a:p>
            <a:r>
              <a:rPr lang="en-US" sz="1700" b="1" dirty="0">
                <a:latin typeface="Courier New" pitchFamily="49" charset="0"/>
                <a:cs typeface="Courier New" pitchFamily="49" charset="0"/>
              </a:rPr>
              <a:t>  = B + D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825472" y="2313057"/>
            <a:ext cx="1893467" cy="1138773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700" b="1" dirty="0">
                <a:latin typeface="Courier New" pitchFamily="49" charset="0"/>
                <a:cs typeface="Courier New" pitchFamily="49" charset="0"/>
              </a:rPr>
              <a:t>L1: C = … </a:t>
            </a:r>
          </a:p>
          <a:p>
            <a:r>
              <a:rPr lang="en-US" sz="1700" b="1" dirty="0">
                <a:latin typeface="Courier New" pitchFamily="49" charset="0"/>
                <a:cs typeface="Courier New" pitchFamily="49" charset="0"/>
              </a:rPr>
              <a:t>      = A</a:t>
            </a:r>
          </a:p>
          <a:p>
            <a:r>
              <a:rPr lang="en-US" sz="1700" b="1" dirty="0">
                <a:latin typeface="Courier New" pitchFamily="49" charset="0"/>
                <a:cs typeface="Courier New" pitchFamily="49" charset="0"/>
              </a:rPr>
              <a:t>    D = </a:t>
            </a:r>
          </a:p>
          <a:p>
            <a:r>
              <a:rPr lang="en-US" sz="1700" b="1" dirty="0">
                <a:latin typeface="Courier New" pitchFamily="49" charset="0"/>
                <a:cs typeface="Courier New" pitchFamily="49" charset="0"/>
              </a:rPr>
              <a:t>      = D + C</a:t>
            </a:r>
          </a:p>
        </p:txBody>
      </p:sp>
      <p:cxnSp>
        <p:nvCxnSpPr>
          <p:cNvPr id="10" name="Straight Arrow Connector 9"/>
          <p:cNvCxnSpPr>
            <a:stCxn id="7" idx="2"/>
            <a:endCxn id="15" idx="0"/>
          </p:cNvCxnSpPr>
          <p:nvPr/>
        </p:nvCxnSpPr>
        <p:spPr>
          <a:xfrm rot="16200000" flipH="1">
            <a:off x="3804080" y="3092048"/>
            <a:ext cx="232827" cy="952390"/>
          </a:xfrm>
          <a:prstGeom prst="straightConnector1">
            <a:avLst/>
          </a:prstGeom>
          <a:ln w="22225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>
            <a:stCxn id="8" idx="2"/>
            <a:endCxn id="15" idx="0"/>
          </p:cNvCxnSpPr>
          <p:nvPr/>
        </p:nvCxnSpPr>
        <p:spPr>
          <a:xfrm rot="5400000">
            <a:off x="4968034" y="2880484"/>
            <a:ext cx="232827" cy="1375518"/>
          </a:xfrm>
          <a:prstGeom prst="straightConnector1">
            <a:avLst/>
          </a:prstGeom>
          <a:ln w="22225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3521110" y="1365647"/>
            <a:ext cx="1762021" cy="615553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700" b="1" dirty="0">
                <a:latin typeface="Courier New" pitchFamily="49" charset="0"/>
                <a:cs typeface="Courier New" pitchFamily="49" charset="0"/>
              </a:rPr>
              <a:t>A = …</a:t>
            </a:r>
          </a:p>
          <a:p>
            <a:r>
              <a:rPr lang="en-US" sz="1700" b="1" dirty="0">
                <a:latin typeface="Courier New" pitchFamily="49" charset="0"/>
                <a:cs typeface="Courier New" pitchFamily="49" charset="0"/>
              </a:rPr>
              <a:t>IF A </a:t>
            </a:r>
            <a:r>
              <a:rPr lang="en-US" sz="1700" b="1" dirty="0" err="1">
                <a:latin typeface="Courier New" pitchFamily="49" charset="0"/>
                <a:cs typeface="Courier New" pitchFamily="49" charset="0"/>
              </a:rPr>
              <a:t>goto</a:t>
            </a:r>
            <a:r>
              <a:rPr lang="en-US" sz="1700" b="1" dirty="0">
                <a:latin typeface="Courier New" pitchFamily="49" charset="0"/>
                <a:cs typeface="Courier New" pitchFamily="49" charset="0"/>
              </a:rPr>
              <a:t> L1</a:t>
            </a:r>
          </a:p>
        </p:txBody>
      </p:sp>
      <p:cxnSp>
        <p:nvCxnSpPr>
          <p:cNvPr id="13" name="Straight Arrow Connector 12"/>
          <p:cNvCxnSpPr>
            <a:stCxn id="12" idx="2"/>
            <a:endCxn id="7" idx="0"/>
          </p:cNvCxnSpPr>
          <p:nvPr/>
        </p:nvCxnSpPr>
        <p:spPr>
          <a:xfrm rot="5400000">
            <a:off x="3757282" y="1668217"/>
            <a:ext cx="331857" cy="957823"/>
          </a:xfrm>
          <a:prstGeom prst="straightConnector1">
            <a:avLst/>
          </a:prstGeom>
          <a:ln w="22225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12" idx="2"/>
            <a:endCxn id="8" idx="0"/>
          </p:cNvCxnSpPr>
          <p:nvPr/>
        </p:nvCxnSpPr>
        <p:spPr>
          <a:xfrm rot="16200000" flipH="1">
            <a:off x="4921235" y="1462085"/>
            <a:ext cx="331857" cy="1370085"/>
          </a:xfrm>
          <a:prstGeom prst="straightConnector1">
            <a:avLst/>
          </a:prstGeom>
          <a:ln w="22225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3581400" y="3684657"/>
            <a:ext cx="1630575" cy="353943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700" b="1" dirty="0">
                <a:latin typeface="Courier New" pitchFamily="49" charset="0"/>
                <a:cs typeface="Courier New" pitchFamily="49" charset="0"/>
              </a:rPr>
              <a:t> A = 2     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4800600" y="4675257"/>
            <a:ext cx="1499128" cy="353943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700" b="1" dirty="0">
                <a:latin typeface="Courier New" pitchFamily="49" charset="0"/>
                <a:cs typeface="Courier New" pitchFamily="49" charset="0"/>
              </a:rPr>
              <a:t>   = A    </a:t>
            </a:r>
          </a:p>
        </p:txBody>
      </p:sp>
      <p:cxnSp>
        <p:nvCxnSpPr>
          <p:cNvPr id="19" name="Straight Arrow Connector 18"/>
          <p:cNvCxnSpPr>
            <a:stCxn id="15" idx="2"/>
            <a:endCxn id="18" idx="0"/>
          </p:cNvCxnSpPr>
          <p:nvPr/>
        </p:nvCxnSpPr>
        <p:spPr>
          <a:xfrm rot="16200000" flipH="1">
            <a:off x="4655098" y="3780190"/>
            <a:ext cx="636657" cy="1153476"/>
          </a:xfrm>
          <a:prstGeom prst="straightConnector1">
            <a:avLst/>
          </a:prstGeom>
          <a:ln w="22225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stCxn id="15" idx="2"/>
          </p:cNvCxnSpPr>
          <p:nvPr/>
        </p:nvCxnSpPr>
        <p:spPr>
          <a:xfrm rot="5400000">
            <a:off x="3513228" y="3725776"/>
            <a:ext cx="570637" cy="1196284"/>
          </a:xfrm>
          <a:prstGeom prst="straightConnector1">
            <a:avLst/>
          </a:prstGeom>
          <a:ln w="22225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Picture 2">
            <a:extLst>
              <a:ext uri="{FF2B5EF4-FFF2-40B4-BE49-F238E27FC236}">
                <a16:creationId xmlns:a16="http://schemas.microsoft.com/office/drawing/2014/main" id="{834C08E2-EED8-4ACF-8D41-20D0807BD0F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1" y="3814505"/>
            <a:ext cx="1945446" cy="1842844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91BD3C30-A57E-4435-9231-EE50F7B0F49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60457" y="5599837"/>
            <a:ext cx="3350758" cy="8041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17546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SAFARI_Template">
  <a:themeElements>
    <a:clrScheme name="Edge 7">
      <a:dk1>
        <a:srgbClr val="000000"/>
      </a:dk1>
      <a:lt1>
        <a:srgbClr val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996600"/>
      </a:hlink>
      <a:folHlink>
        <a:srgbClr val="AFBF39"/>
      </a:folHlink>
    </a:clrScheme>
    <a:fontScheme name="Edge">
      <a:majorFont>
        <a:latin typeface="Garamond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Edge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Edge">
  <a:themeElements>
    <a:clrScheme name="Edge 7">
      <a:dk1>
        <a:srgbClr val="000000"/>
      </a:dk1>
      <a:lt1>
        <a:srgbClr val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996600"/>
      </a:hlink>
      <a:folHlink>
        <a:srgbClr val="AFBF39"/>
      </a:folHlink>
    </a:clrScheme>
    <a:fontScheme name="Edge">
      <a:majorFont>
        <a:latin typeface="Garamond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Edge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SAFARI_Template</Template>
  <TotalTime>0</TotalTime>
  <Words>4091</Words>
  <Application>Microsoft Office PowerPoint</Application>
  <PresentationFormat>On-screen Show (4:3)</PresentationFormat>
  <Paragraphs>852</Paragraphs>
  <Slides>55</Slides>
  <Notes>55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55</vt:i4>
      </vt:variant>
    </vt:vector>
  </HeadingPairs>
  <TitlesOfParts>
    <vt:vector size="65" baseType="lpstr">
      <vt:lpstr>Arial</vt:lpstr>
      <vt:lpstr>AvantGarde</vt:lpstr>
      <vt:lpstr>Calibri</vt:lpstr>
      <vt:lpstr>Courier New</vt:lpstr>
      <vt:lpstr>Garamond</vt:lpstr>
      <vt:lpstr>Tahoma</vt:lpstr>
      <vt:lpstr>Wingdings</vt:lpstr>
      <vt:lpstr>SAFARI_Template</vt:lpstr>
      <vt:lpstr>1_Edge</vt:lpstr>
      <vt:lpstr>Office Theme</vt:lpstr>
      <vt:lpstr>CSC D70:  Compiler Optimization Register Allocation</vt:lpstr>
      <vt:lpstr>Register Allocation and Coalescing </vt:lpstr>
      <vt:lpstr>Motivation</vt:lpstr>
      <vt:lpstr>Goals</vt:lpstr>
      <vt:lpstr>Register Assignment Example</vt:lpstr>
      <vt:lpstr>An Abstraction for Allocation &amp; Assignment</vt:lpstr>
      <vt:lpstr>Register Allocation and Coloring</vt:lpstr>
      <vt:lpstr>Algorithm</vt:lpstr>
      <vt:lpstr>Step 1a. Nodes in an Interference Graph</vt:lpstr>
      <vt:lpstr>Live Ranges and Merged Live Ranges</vt:lpstr>
      <vt:lpstr>Example (Revisited)</vt:lpstr>
      <vt:lpstr>Merging Live Ranges</vt:lpstr>
      <vt:lpstr>SSA Revisited: What Happens to  Functions</vt:lpstr>
      <vt:lpstr>Step 1b. Edges of Interference Graph</vt:lpstr>
      <vt:lpstr>Live Range Example 2</vt:lpstr>
      <vt:lpstr>Step 2. Coloring</vt:lpstr>
      <vt:lpstr>Coloring Algorithm</vt:lpstr>
      <vt:lpstr>More details</vt:lpstr>
      <vt:lpstr>What Does Coloring Accomplish?</vt:lpstr>
      <vt:lpstr>Extending Coloring: Design Principles</vt:lpstr>
      <vt:lpstr>Spilling to Memory</vt:lpstr>
      <vt:lpstr>Chaitin: Coloring and Spilling</vt:lpstr>
      <vt:lpstr>Spilling</vt:lpstr>
      <vt:lpstr>Quality of Chaitin’s Algorithm</vt:lpstr>
      <vt:lpstr>Splitting Live Ranges</vt:lpstr>
      <vt:lpstr>Insight</vt:lpstr>
      <vt:lpstr>Examples</vt:lpstr>
      <vt:lpstr>Example 1</vt:lpstr>
      <vt:lpstr>Example 2</vt:lpstr>
      <vt:lpstr>Live Range Splitting</vt:lpstr>
      <vt:lpstr>One Algorithm</vt:lpstr>
      <vt:lpstr>Summary</vt:lpstr>
      <vt:lpstr>CSC D70:  Compiler Optimization Register Coalescing</vt:lpstr>
      <vt:lpstr>Let’s Focus on Copy Instructions</vt:lpstr>
      <vt:lpstr>Example Where Copy Propagation Fails</vt:lpstr>
      <vt:lpstr>Another Example Where the Copy Instruction Remains</vt:lpstr>
      <vt:lpstr>Copy Instructions and Register Allocation</vt:lpstr>
      <vt:lpstr>Simple Example: Without Coalescing</vt:lpstr>
      <vt:lpstr>Example Revisited: With Coalescing</vt:lpstr>
      <vt:lpstr>Should We Coalesce X and Y In This Case?</vt:lpstr>
      <vt:lpstr>Why Coalescing May Be Undesirable</vt:lpstr>
      <vt:lpstr>When to Coalesce</vt:lpstr>
      <vt:lpstr>Representing Coalescing Candidates in the Interference Graph</vt:lpstr>
      <vt:lpstr>How Do We Know When Coalescing Will Not Cause Spilling?</vt:lpstr>
      <vt:lpstr>Simple and Safe Coalescing Algorithm</vt:lpstr>
      <vt:lpstr>What About This Example?</vt:lpstr>
      <vt:lpstr>Another Helpful Insight</vt:lpstr>
      <vt:lpstr>Another Helpful Insight</vt:lpstr>
      <vt:lpstr>Building on This Insight</vt:lpstr>
      <vt:lpstr>Briggs’s Algorithm </vt:lpstr>
      <vt:lpstr>Briggs’s Algorithm </vt:lpstr>
      <vt:lpstr>George’s Algorithm</vt:lpstr>
      <vt:lpstr>George’s Algorithm</vt:lpstr>
      <vt:lpstr>Summary</vt:lpstr>
      <vt:lpstr>CSC D70:  Compiler Optimization Register Allocation &amp; Coalescing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2011-01-11T20:10:42Z</dcterms:created>
  <dcterms:modified xsi:type="dcterms:W3CDTF">2020-02-24T16:21:35Z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f42aa342-8706-4288-bd11-ebb85995028c_Enabled">
    <vt:lpwstr>True</vt:lpwstr>
  </property>
  <property fmtid="{D5CDD505-2E9C-101B-9397-08002B2CF9AE}" pid="3" name="MSIP_Label_f42aa342-8706-4288-bd11-ebb85995028c_SiteId">
    <vt:lpwstr>72f988bf-86f1-41af-91ab-2d7cd011db47</vt:lpwstr>
  </property>
  <property fmtid="{D5CDD505-2E9C-101B-9397-08002B2CF9AE}" pid="4" name="MSIP_Label_f42aa342-8706-4288-bd11-ebb85995028c_Owner">
    <vt:lpwstr>a-genpek@microsoft.com</vt:lpwstr>
  </property>
  <property fmtid="{D5CDD505-2E9C-101B-9397-08002B2CF9AE}" pid="5" name="MSIP_Label_f42aa342-8706-4288-bd11-ebb85995028c_SetDate">
    <vt:lpwstr>2018-01-24T19:40:44.7513089Z</vt:lpwstr>
  </property>
  <property fmtid="{D5CDD505-2E9C-101B-9397-08002B2CF9AE}" pid="6" name="MSIP_Label_f42aa342-8706-4288-bd11-ebb85995028c_Name">
    <vt:lpwstr>General</vt:lpwstr>
  </property>
  <property fmtid="{D5CDD505-2E9C-101B-9397-08002B2CF9AE}" pid="7" name="MSIP_Label_f42aa342-8706-4288-bd11-ebb85995028c_Application">
    <vt:lpwstr>Microsoft Azure Information Protection</vt:lpwstr>
  </property>
  <property fmtid="{D5CDD505-2E9C-101B-9397-08002B2CF9AE}" pid="8" name="MSIP_Label_f42aa342-8706-4288-bd11-ebb85995028c_Extended_MSFT_Method">
    <vt:lpwstr>Automatic</vt:lpwstr>
  </property>
  <property fmtid="{D5CDD505-2E9C-101B-9397-08002B2CF9AE}" pid="9" name="Sensitivity">
    <vt:lpwstr>General</vt:lpwstr>
  </property>
</Properties>
</file>